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3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  <p:sldMasterId id="2147483673" r:id="rId3"/>
    <p:sldMasterId id="2147483768" r:id="rId4"/>
  </p:sldMasterIdLst>
  <p:notesMasterIdLst>
    <p:notesMasterId r:id="rId39"/>
  </p:notesMasterIdLst>
  <p:handoutMasterIdLst>
    <p:handoutMasterId r:id="rId40"/>
  </p:handoutMasterIdLst>
  <p:sldIdLst>
    <p:sldId id="4142" r:id="rId5"/>
    <p:sldId id="4143" r:id="rId6"/>
    <p:sldId id="681" r:id="rId7"/>
    <p:sldId id="645" r:id="rId8"/>
    <p:sldId id="646" r:id="rId9"/>
    <p:sldId id="647" r:id="rId10"/>
    <p:sldId id="648" r:id="rId11"/>
    <p:sldId id="649" r:id="rId12"/>
    <p:sldId id="650" r:id="rId13"/>
    <p:sldId id="656" r:id="rId14"/>
    <p:sldId id="660" r:id="rId15"/>
    <p:sldId id="661" r:id="rId16"/>
    <p:sldId id="662" r:id="rId17"/>
    <p:sldId id="657" r:id="rId18"/>
    <p:sldId id="652" r:id="rId19"/>
    <p:sldId id="651" r:id="rId20"/>
    <p:sldId id="653" r:id="rId21"/>
    <p:sldId id="654" r:id="rId22"/>
    <p:sldId id="655" r:id="rId23"/>
    <p:sldId id="664" r:id="rId24"/>
    <p:sldId id="665" r:id="rId25"/>
    <p:sldId id="666" r:id="rId26"/>
    <p:sldId id="667" r:id="rId27"/>
    <p:sldId id="673" r:id="rId28"/>
    <p:sldId id="668" r:id="rId29"/>
    <p:sldId id="669" r:id="rId30"/>
    <p:sldId id="670" r:id="rId31"/>
    <p:sldId id="671" r:id="rId32"/>
    <p:sldId id="674" r:id="rId33"/>
    <p:sldId id="675" r:id="rId34"/>
    <p:sldId id="676" r:id="rId35"/>
    <p:sldId id="677" r:id="rId36"/>
    <p:sldId id="678" r:id="rId37"/>
    <p:sldId id="267" r:id="rId38"/>
  </p:sldIdLst>
  <p:sldSz cx="12192000" cy="6858000"/>
  <p:notesSz cx="9866313" cy="67357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DCF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</a:tblStyle>
  <a:tblStyle styleId="{073A0DAA-6AF3-43AB-8588-CEC1D06C72B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BCBCB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00000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F5AB1C69-6EDB-4FF4-983F-18BD219EF32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0F0F0"/>
          </a:solidFill>
        </a:fill>
      </a:tcStyle>
    </a:wholeTbl>
    <a:band1H>
      <a:tcStyle>
        <a:tcBdr/>
        <a:fill>
          <a:solidFill>
            <a:srgbClr val="E1E1E1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E1E1E1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A5A5A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firstRow>
  </a:tblStyle>
  <a:tblStyle styleId="{46F890A9-2807-4EBB-B81D-B2AA78EC7F39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1V>
      <a:tcStyle>
        <a:tcBdr/>
        <a:fill>
          <a:solidFill>
            <a:srgbClr val="D2DEEF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AEFF7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70AD47"/>
          </a:solidFill>
        </a:fill>
      </a:tcStyle>
    </a:firstRow>
  </a:tblStyle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  <a:tblStyle styleId="{0505E3EF-67EA-436B-97B2-0124C06EBD24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0F0F0"/>
          </a:solidFill>
        </a:fill>
      </a:tcStyle>
    </a:wholeTbl>
    <a:band1H>
      <a:tcStyle>
        <a:tcBdr/>
        <a:fill>
          <a:solidFill>
            <a:srgbClr val="E1E1E1"/>
          </a:solidFill>
        </a:fill>
      </a:tcStyle>
    </a:band1H>
    <a:band1V>
      <a:tcStyle>
        <a:tcBdr/>
        <a:fill>
          <a:solidFill>
            <a:srgbClr val="E1E1E1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A5A5A5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0F0F0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/>
        <a:fill>
          <a:solidFill>
            <a:srgbClr val="F0F0F0"/>
          </a:solidFill>
        </a:fill>
      </a:tcStyle>
    </a:firstRow>
  </a:tblStyle>
  <a:tblStyle styleId="{EB344D84-9AFB-497E-A393-DC336BA19D2E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A5A5A5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A5A5A5"/>
          </a:solidFill>
        </a:fill>
      </a:tcStyle>
    </a:firstRow>
  </a:tblStyle>
  <a:tblStyle styleId="{0660B408-B3CF-4A94-85FC-2B1E0A45F4A2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1V>
      <a:tcStyle>
        <a:tcBdr/>
        <a:fill>
          <a:solidFill>
            <a:srgbClr val="CFD5EA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E9EBF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D7D31"/>
          </a:solidFill>
        </a:fill>
      </a:tcStyle>
    </a:firstRow>
  </a:tblStyle>
  <a:tblStyle styleId="{E8034E78-7F5D-4C2E-B375-FC64B27BC917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E7E7E7"/>
          </a:solidFill>
        </a:fill>
      </a:tcStyle>
    </a:wholeTbl>
    <a:band1H>
      <a:tcStyle>
        <a:tcBdr/>
        <a:fill>
          <a:solidFill>
            <a:srgbClr val="CBCBCB"/>
          </a:solidFill>
        </a:fill>
      </a:tcStyle>
    </a:band1H>
    <a:band1V>
      <a:tcStyle>
        <a:tcBdr/>
        <a:fill>
          <a:solidFill>
            <a:srgbClr val="CBCBCB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AAAAAA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AAAAAA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AAAAAA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125E5076-3810-47DD-B79F-674D7AD40C01}" styleName="">
    <a:wholeTbl>
      <a:tcTxStyle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wholeTbl>
    <a:band1H>
      <a:tcStyle>
        <a:tcBdr/>
        <a:fill>
          <a:solidFill>
            <a:srgbClr val="34599C"/>
          </a:solidFill>
        </a:fill>
      </a:tcStyle>
    </a:band1H>
    <a:band1V>
      <a:tcStyle>
        <a:tcBdr/>
        <a:fill>
          <a:solidFill>
            <a:srgbClr val="34599C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>
          <a:lef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34599C"/>
          </a:solidFill>
        </a:fill>
      </a:tcStyle>
    </a:lastCol>
    <a:firstCol>
      <a:tcTxStyle b="on">
        <a:font>
          <a:latin typeface=""/>
          <a:ea typeface=""/>
          <a:cs typeface=""/>
        </a:font>
      </a:tcTxStyle>
      <a:tcStyle>
        <a:tcBdr>
          <a:right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34599C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2A4981"/>
          </a:solidFill>
        </a:fill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25402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000000"/>
          </a:solidFill>
        </a:fill>
      </a:tcStyle>
    </a:firstRow>
  </a:tblStyle>
  <a:tblStyle styleId="{91EBBBCC-DAD2-459C-BE2E-F6DE35CF9A2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  <a:fill>
          <a:solidFill>
            <a:srgbClr val="F0F0F0"/>
          </a:solidFill>
        </a:fill>
      </a:tcStyle>
    </a:wholeTbl>
    <a:band1H>
      <a:tcStyle>
        <a:tcBdr/>
        <a:fill>
          <a:solidFill>
            <a:srgbClr val="E1E1E1"/>
          </a:solidFill>
        </a:fill>
      </a:tcStyle>
    </a:band1H>
    <a:band1V>
      <a:tcStyle>
        <a:tcBdr/>
        <a:fill>
          <a:solidFill>
            <a:srgbClr val="E1E1E1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0F0F0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FC000"/>
          </a:solidFill>
        </a:fill>
      </a:tcStyle>
    </a:firstRow>
  </a:tblStyle>
  <a:tblStyle styleId="{2D5ABB26-0587-4C30-8999-92F81FD0307C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/>
      </a:tcStyle>
    </a:wholeTbl>
  </a:tblStyle>
  <a:tblStyle styleId="{7E9639D4-E3E2-4D34-9284-5A2195B3D0D7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>
          <a:top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317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000000"/>
          </a:solidFill>
        </a:fill>
      </a:tcStyle>
    </a:firstRow>
  </a:tblStyle>
  <a:tblStyle styleId="{EB9631B5-78F2-41C9-869B-9F39066F8104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/>
          </a:solidFill>
        </a:fill>
      </a:tcStyle>
    </a:wholeTbl>
    <a:band1H>
      <a:tcStyle>
        <a:tcBdr/>
        <a:fill>
          <a:solidFill>
            <a:srgbClr val="E7E7E7"/>
          </a:solidFill>
        </a:fill>
      </a:tcStyle>
    </a:band1H>
    <a:band1V>
      <a:tcStyle>
        <a:tcBdr/>
        <a:fill>
          <a:solidFill>
            <a:srgbClr val="E7E7E7"/>
          </a:solidFill>
        </a:fill>
      </a:tcStyle>
    </a:band1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FC000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FFC000"/>
          </a:solidFill>
        </a:fill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50804" cap="flat" cmpd="dbl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25402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C000"/>
          </a:solidFill>
        </a:fill>
      </a:tcStyle>
    </a:firstRow>
  </a:tblStyle>
  <a:tblStyle styleId="{5FD0F851-EC5A-4D38-B0AD-8093EC10F338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top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wholeTbl>
    <a:band1H>
      <a:tcStyle>
        <a:tcBdr/>
        <a:fill>
          <a:solidFill>
            <a:srgbClr val="5B9BD5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5B9BD5"/>
          </a:solidFill>
        </a:fill>
      </a:tcStyle>
    </a:band1V>
    <a:lastCol>
      <a:tcTxStyle b="on">
        <a:font>
          <a:latin typeface=""/>
          <a:ea typeface=""/>
          <a:cs typeface=""/>
        </a:font>
      </a:tcTxStyle>
      <a:tcStyle>
        <a:tcBdr/>
      </a:tcStyle>
    </a:lastCol>
    <a:firstCol>
      <a:tcTxStyle b="on">
        <a:font>
          <a:latin typeface=""/>
          <a:ea typeface=""/>
          <a:cs typeface=""/>
        </a:font>
      </a:tcTxStyle>
      <a:tcStyle>
        <a:tcBdr/>
      </a:tcStyle>
    </a:firstCol>
    <a:lastRow>
      <a:tcTxStyle b="on">
        <a:font>
          <a:latin typeface=""/>
          <a:ea typeface=""/>
          <a:cs typeface=""/>
        </a:font>
      </a:tcTxStyle>
      <a:tcStyle>
        <a:tcBdr>
          <a:top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>
        <a:font>
          <a:latin typeface=""/>
          <a:ea typeface=""/>
          <a:cs typeface=""/>
        </a:font>
      </a:tcTxStyle>
      <a:tcStyle>
        <a:tcBdr>
          <a:bottom>
            <a:ln w="12701" cap="flat" cmpd="sng" algn="ctr">
              <a:solidFill>
                <a:srgbClr val="5B9BD5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FA63423-A897-741E-28B0-8719C863369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275405" cy="3379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3" name="바닥글 개체 틀 3">
            <a:extLst>
              <a:ext uri="{FF2B5EF4-FFF2-40B4-BE49-F238E27FC236}">
                <a16:creationId xmlns:a16="http://schemas.microsoft.com/office/drawing/2014/main" id="{2F6BE2F4-A0B8-2CF0-DF0F-42FCCF28DCB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6397809"/>
            <a:ext cx="4275405" cy="3379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4" name="슬라이드 번호 개체 틀 4">
            <a:extLst>
              <a:ext uri="{FF2B5EF4-FFF2-40B4-BE49-F238E27FC236}">
                <a16:creationId xmlns:a16="http://schemas.microsoft.com/office/drawing/2014/main" id="{22F4E515-FF01-8361-5234-F6943048040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5588629" y="6397809"/>
            <a:ext cx="4275405" cy="3379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16B8519-6E94-4434-B372-83998817E70A}" type="slidenum">
              <a:t>‹#›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5" name="날짜 개체 틀 5">
            <a:extLst>
              <a:ext uri="{FF2B5EF4-FFF2-40B4-BE49-F238E27FC236}">
                <a16:creationId xmlns:a16="http://schemas.microsoft.com/office/drawing/2014/main" id="{06A34B1C-53FB-57D0-9A5C-A85FF00F0D79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5588629" y="0"/>
            <a:ext cx="4275405" cy="3379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24E1E84-4C0E-4D10-974D-0A0DDDF6C6C9}" type="datetime1">
              <a: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rPr>
              <a:pPr marL="0" marR="0" lvl="0" indent="0" algn="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3/25/2025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5442572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B58457E-57D0-B04A-12E3-EBF5DADEDE6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4275405" cy="336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F4C06A-A354-0ADE-1CAD-29FB6755D20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5588629" y="0"/>
            <a:ext cx="4275405" cy="336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E4E441EA-6159-4E34-BB05-8E964643E0A4}" type="datetime1">
              <a:rPr lang="en-US"/>
              <a:pPr lvl="0"/>
              <a:t>3/25/2025</a:t>
            </a:fld>
            <a:endParaRPr 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AE7A8B88-97D5-7C5E-F8E7-FF4688571C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248021" y="504821"/>
            <a:ext cx="3370258" cy="2527301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162D6AF-EED7-5F5A-BF6E-27D37FB8CC4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986628" y="3199485"/>
            <a:ext cx="7893045" cy="30310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5ADAB51-B1B3-7F68-43CF-8AD29E1F829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6397809"/>
            <a:ext cx="4275405" cy="336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5C3BDA-2AE7-D7C1-8AFB-AADBE21E0D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defRPr>
            </a:lvl1pPr>
          </a:lstStyle>
          <a:p>
            <a:pPr lvl="0"/>
            <a:fld id="{9EF127EC-BC39-4649-9054-C9ED8A758F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9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ko-KR" sz="1200" b="0" i="0" u="none" strike="noStrike" kern="1200" cap="none" spc="0" baseline="0">
        <a:solidFill>
          <a:srgbClr val="000000"/>
        </a:solidFill>
        <a:uFillTx/>
        <a:latin typeface="맑은 고딕"/>
        <a:ea typeface="맑은 고딕" pitchFamily="5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C7A6595-A9C1-6B84-DC19-9ABD11080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14FD28-7E3E-6EC1-DC94-652D270FE8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D9F6C-D4B2-824E-4B15-620DA88E24BC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568FE8E-DD53-417C-9CAA-B2650F8154CE}" type="slidenum">
              <a:t>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174552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004520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065423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812912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053524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419637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578172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531719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588230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754898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060163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EEFB38-A65D-461C-A5AD-CF430B4A3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881790-9CE5-D543-6133-9D5C1D9E4BE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BAA36A-E0B1-D89C-DD18-7E42FE495D4A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A1B5179-2E57-4D2D-8D9D-ED161F013E16}" type="slidenum">
              <a:t>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4109671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802821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974946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5583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571737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116020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2440512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29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970994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30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8289857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31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028247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D5CBD2-9629-2028-CA47-EF21F9BF6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1B85EF-8581-B6CE-4627-378BFB0E8F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E2D53D-2D38-03CB-78CC-96B696F0155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424D0CD-AE36-486D-B848-2A75425C74DA}" type="slidenum">
              <a:t>5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32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385444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33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862375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CE8B9-5E42-4F37-9105-6B268F56394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86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98B6FA-63B5-2DA1-30D8-6CE2EABC3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FB1FE0-C311-3564-BED1-8608FC1135D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05016-83B0-8385-C754-18CDDCEB816B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9D63524-EF60-4C15-9419-169999426B17}" type="slidenum">
              <a:t>6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A1BB36-7162-A971-0E72-A363BFD17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46D8091-31EA-CB92-C0EC-65EC2A86A2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290ED7-FC93-EC2B-6A2E-9F76D6B4E966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422DAA-C3A4-4C02-90E0-EE9EF16F8B68}" type="slidenum">
              <a:t>7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078690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707914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277C2A-1A32-697E-0A2F-D7D9DA0932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87638" y="504825"/>
            <a:ext cx="4491037" cy="25273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E51B58-46E5-BF0D-6F3E-B60B246D0A7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A836ED-0404-6A97-5EFA-43322C18EF77}"/>
              </a:ext>
            </a:extLst>
          </p:cNvPr>
          <p:cNvSpPr txBox="1"/>
          <p:nvPr/>
        </p:nvSpPr>
        <p:spPr>
          <a:xfrm>
            <a:off x="5588629" y="6397809"/>
            <a:ext cx="4275405" cy="336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82DD3F1-5474-49F2-8D4C-AE5C0B8DB67F}" type="slidenum">
              <a:t>11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19943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>
            <a:extLst>
              <a:ext uri="{FF2B5EF4-FFF2-40B4-BE49-F238E27FC236}">
                <a16:creationId xmlns:a16="http://schemas.microsoft.com/office/drawing/2014/main" id="{8903F88A-4E3A-9A7E-519E-AB5DA5D2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" y="283"/>
            <a:ext cx="12190991" cy="68574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ABDB063-CFCE-7ACB-66EF-473334C7E3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5CD999B1-47E3-9513-84B0-112B8281AA9B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E6F04B09-8247-5E5F-0586-B454B329F8E8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036B455B-173E-E86B-6675-35E93B2649F6}"/>
              </a:ext>
            </a:extLst>
          </p:cNvPr>
          <p:cNvSpPr/>
          <p:nvPr/>
        </p:nvSpPr>
        <p:spPr>
          <a:xfrm>
            <a:off x="11453116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2DB9967-2147-4A11-A508-D588D4EFE4F0}" type="slidenum">
              <a:t>‹#›</a:t>
            </a:fld>
            <a:endParaRPr lang="en-US" sz="900" b="0" i="0" u="none" strike="noStrike" kern="1200" cap="none" spc="0" baseline="0">
              <a:solidFill>
                <a:srgbClr val="4C4C4E"/>
              </a:solidFill>
              <a:uFillTx/>
              <a:latin typeface="맑은 고딕" pitchFamily="50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C8075CEE-5E16-B288-C2EB-4A6E0A492A07}"/>
              </a:ext>
            </a:extLst>
          </p:cNvPr>
          <p:cNvSpPr/>
          <p:nvPr/>
        </p:nvSpPr>
        <p:spPr>
          <a:xfrm>
            <a:off x="448732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6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_White+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3">
            <a:extLst>
              <a:ext uri="{FF2B5EF4-FFF2-40B4-BE49-F238E27FC236}">
                <a16:creationId xmlns:a16="http://schemas.microsoft.com/office/drawing/2014/main" id="{62B8D5AA-33AE-5B1C-A653-F9BC5A887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BBB1E330-A1FD-FCC3-609E-43E3C3187082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1350084"/>
            <a:ext cx="10401300" cy="55079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000000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클릭하여</a:t>
            </a:r>
            <a:r>
              <a:rPr lang="en-US"/>
              <a:t> </a:t>
            </a:r>
            <a:r>
              <a:rPr lang="ko-KR"/>
              <a:t>이미지</a:t>
            </a:r>
            <a:r>
              <a:rPr lang="en-US"/>
              <a:t> </a:t>
            </a:r>
            <a:r>
              <a:rPr lang="ko-KR"/>
              <a:t>삽입</a:t>
            </a:r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848E5101-EC41-B07C-E306-FE03C38C290E}"/>
              </a:ext>
            </a:extLst>
          </p:cNvPr>
          <p:cNvSpPr/>
          <p:nvPr/>
        </p:nvSpPr>
        <p:spPr>
          <a:xfrm>
            <a:off x="11313414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3AF4249-6A06-4D13-A36E-7253F41D84F8}" type="slidenum">
              <a:t>‹#›</a:t>
            </a:fld>
            <a:endParaRPr lang="en-US" sz="900" b="0" i="0" u="none" strike="noStrike" kern="1200" cap="none" spc="0" baseline="0">
              <a:solidFill>
                <a:srgbClr val="4C4C4E"/>
              </a:solidFill>
              <a:uFillTx/>
              <a:latin typeface="맑은 고딕" pitchFamily="5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BC5ACF03-CAEA-0FC9-2D2A-22C5AC979A27}"/>
              </a:ext>
            </a:extLst>
          </p:cNvPr>
          <p:cNvSpPr/>
          <p:nvPr/>
        </p:nvSpPr>
        <p:spPr>
          <a:xfrm>
            <a:off x="766230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E2A199B3-38C6-BB8E-1667-85A6986D6A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B4818B9-AC0F-23D2-E2CA-21CE97E7A49E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2CAAA7C2-BCB2-1D22-7C26-FA802EDAE5CF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3716570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3094" y="366406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83094" y="516499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3094" y="216313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79702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0634" y="4617603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650" y="4617603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618" y="4617603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5541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245" y="0"/>
            <a:ext cx="6162757" cy="685800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72646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67038" y="1979350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033" y="1979350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0043" y="1979350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018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225800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36359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88939" y="0"/>
            <a:ext cx="4696651" cy="685800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70917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326" y="3048"/>
            <a:ext cx="6162674" cy="6851904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2222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40584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9004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2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9900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400" y="317501"/>
            <a:ext cx="4787900" cy="6511471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7593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7479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8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3190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31674"/>
            <a:ext cx="12192000" cy="2063750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96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0">
            <a:extLst>
              <a:ext uri="{FF2B5EF4-FFF2-40B4-BE49-F238E27FC236}">
                <a16:creationId xmlns:a16="http://schemas.microsoft.com/office/drawing/2014/main" id="{44BDF4C7-0D78-6787-2753-C616C6663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DADF3E3D-3CFB-A2D0-06AE-D3D796CDADD9}"/>
              </a:ext>
            </a:extLst>
          </p:cNvPr>
          <p:cNvSpPr/>
          <p:nvPr/>
        </p:nvSpPr>
        <p:spPr>
          <a:xfrm>
            <a:off x="11313414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387B6B5-61D9-4450-B203-C322528DAF1B}" type="slidenum">
              <a:t>‹#›</a:t>
            </a:fld>
            <a:endParaRPr lang="en-US" sz="900" b="0" i="0" u="none" strike="noStrike" kern="1200" cap="none" spc="0" baseline="0">
              <a:solidFill>
                <a:srgbClr val="7F7F7F"/>
              </a:solidFill>
              <a:uFillTx/>
              <a:latin typeface="맑은 고딕" pitchFamily="5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EB34B366-5F9A-EB8F-24A3-51AD3F8B9A2B}"/>
              </a:ext>
            </a:extLst>
          </p:cNvPr>
          <p:cNvSpPr/>
          <p:nvPr/>
        </p:nvSpPr>
        <p:spPr>
          <a:xfrm>
            <a:off x="766230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C7AF2623-A14F-1144-A6A6-605057D302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02771997-BA81-B5B8-FC3B-0767F26DF63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BA693A7F-25D9-0241-5DB5-489B6E71EA4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4321714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8662" y="3025694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662" y="4193334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662" y="5346052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662" y="1858052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45184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3351" y="2961186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54135" y="2961186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2567" y="2961186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7156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4044" y="2307624"/>
            <a:ext cx="5789349" cy="3781198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6366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24062" y="3597351"/>
            <a:ext cx="2650006" cy="2650006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3428" y="814671"/>
            <a:ext cx="3932900" cy="3932900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9249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4246" y="792004"/>
            <a:ext cx="5195438" cy="5195438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3418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7496" y="0"/>
            <a:ext cx="6714504" cy="685800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948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1956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7350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930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47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_Black+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>
            <a:extLst>
              <a:ext uri="{FF2B5EF4-FFF2-40B4-BE49-F238E27FC236}">
                <a16:creationId xmlns:a16="http://schemas.microsoft.com/office/drawing/2014/main" id="{76FA4638-10CD-633D-D82F-ADF704039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그림 개체 틀 5">
            <a:extLst>
              <a:ext uri="{FF2B5EF4-FFF2-40B4-BE49-F238E27FC236}">
                <a16:creationId xmlns:a16="http://schemas.microsoft.com/office/drawing/2014/main" id="{1711B887-F676-6FEE-9097-7CEAAC1E647A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1350084"/>
            <a:ext cx="10401300" cy="55079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클릭하여</a:t>
            </a:r>
            <a:r>
              <a:rPr lang="en-US"/>
              <a:t> </a:t>
            </a:r>
            <a:r>
              <a:rPr lang="ko-KR"/>
              <a:t>이미지</a:t>
            </a:r>
            <a:r>
              <a:rPr lang="en-US"/>
              <a:t> </a:t>
            </a:r>
            <a:r>
              <a:rPr lang="ko-KR"/>
              <a:t>삽입</a:t>
            </a:r>
            <a:endParaRPr lang="en-US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3108753-C610-8C66-CE7D-09E405E20FD5}"/>
              </a:ext>
            </a:extLst>
          </p:cNvPr>
          <p:cNvSpPr/>
          <p:nvPr/>
        </p:nvSpPr>
        <p:spPr>
          <a:xfrm>
            <a:off x="11313414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24E4F46-77C7-435F-9B83-BC888CB2DA0E}" type="slidenum">
              <a:t>‹#›</a:t>
            </a:fld>
            <a:endParaRPr lang="en-US" sz="900" b="0" i="0" u="none" strike="noStrike" kern="1200" cap="none" spc="0" baseline="0">
              <a:solidFill>
                <a:srgbClr val="7F7F7F"/>
              </a:solidFill>
              <a:uFillTx/>
              <a:latin typeface="맑은 고딕" pitchFamily="50"/>
            </a:endParaRPr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33EFE977-04A6-46A3-1993-468085363B1E}"/>
              </a:ext>
            </a:extLst>
          </p:cNvPr>
          <p:cNvSpPr/>
          <p:nvPr/>
        </p:nvSpPr>
        <p:spPr>
          <a:xfrm>
            <a:off x="766230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5538F736-EC6D-A187-C56D-F81514F1AC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A17686E-79B2-897D-E727-C6E2D76AECC9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4E45AD7A-C8F0-D6AB-6CA8-8E19D773664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3363760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12553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0084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898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144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2713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9664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91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엔딩커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3D9D8C71-E4E9-0714-D37F-2E4AB2700FF4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</a:endParaRPr>
          </a:p>
        </p:txBody>
      </p:sp>
      <p:pic>
        <p:nvPicPr>
          <p:cNvPr id="3" name="Picture 2" descr="C:\Users\Administrator\Desktop\png\한줄형\한줄형_슬로건강조형_fullcolor(화이트).png">
            <a:extLst>
              <a:ext uri="{FF2B5EF4-FFF2-40B4-BE49-F238E27FC236}">
                <a16:creationId xmlns:a16="http://schemas.microsoft.com/office/drawing/2014/main" id="{AE462410-AA97-D820-7508-5AD9A186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4802" y="3201616"/>
            <a:ext cx="5342400" cy="45778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045537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518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4">
            <a:extLst>
              <a:ext uri="{FF2B5EF4-FFF2-40B4-BE49-F238E27FC236}">
                <a16:creationId xmlns:a16="http://schemas.microsoft.com/office/drawing/2014/main" id="{F1884CF3-1F02-115F-5D98-B4B674399045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BFBFB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208F55-A38C-8F0A-A342-141543903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74467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목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8C8A9B7E-C8F7-AF16-F4CC-CB1701829C1F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4C4C4E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2D61095-CA89-5837-8F86-F8F89F357C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29472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_Whit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>
            <a:extLst>
              <a:ext uri="{FF2B5EF4-FFF2-40B4-BE49-F238E27FC236}">
                <a16:creationId xmlns:a16="http://schemas.microsoft.com/office/drawing/2014/main" id="{238A626F-9F79-B139-8A59-83D5A110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"/>
            <a:ext cx="12190991" cy="68574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2E2E941B-0FA1-448F-7AA5-1BD3D2ED70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11C05B48-93BC-3590-ABEA-8FBE3336EAEE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CFA30593-6639-B407-981B-3AEC15BB818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96406909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584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엔딩커버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BA31DF68-3E95-CBAC-ACF0-637BDFD5C19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</a:endParaRPr>
          </a:p>
        </p:txBody>
      </p:sp>
      <p:pic>
        <p:nvPicPr>
          <p:cNvPr id="3" name="Picture 2" descr="C:\Users\Administrator\Desktop\png\한줄형\한줄형_슬로건강조형_fullcolor(화이트).png">
            <a:extLst>
              <a:ext uri="{FF2B5EF4-FFF2-40B4-BE49-F238E27FC236}">
                <a16:creationId xmlns:a16="http://schemas.microsoft.com/office/drawing/2014/main" id="{5EF85A5F-500D-A9BF-B307-083AE08D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4802" y="3201616"/>
            <a:ext cx="5342400" cy="45778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FB931065-C6ED-5849-29CB-E25EA66F49B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</a:endParaRPr>
          </a:p>
        </p:txBody>
      </p:sp>
      <p:pic>
        <p:nvPicPr>
          <p:cNvPr id="5" name="Picture 2" descr="C:\Users\Administrator\Desktop\png\한줄형\한줄형_슬로건강조형_fullcolor(화이트).png">
            <a:extLst>
              <a:ext uri="{FF2B5EF4-FFF2-40B4-BE49-F238E27FC236}">
                <a16:creationId xmlns:a16="http://schemas.microsoft.com/office/drawing/2014/main" id="{67012079-2599-8E29-0CC2-B9748D4E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4802" y="3201616"/>
            <a:ext cx="5342400" cy="457785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750466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8">
            <a:extLst>
              <a:ext uri="{FF2B5EF4-FFF2-40B4-BE49-F238E27FC236}">
                <a16:creationId xmlns:a16="http://schemas.microsoft.com/office/drawing/2014/main" id="{EF0099B6-F13C-C177-A57D-6AF55DCD12A3}"/>
              </a:ext>
            </a:extLst>
          </p:cNvPr>
          <p:cNvSpPr/>
          <p:nvPr/>
        </p:nvSpPr>
        <p:spPr>
          <a:xfrm>
            <a:off x="0" y="0"/>
            <a:ext cx="12191494" cy="6858000"/>
          </a:xfrm>
          <a:prstGeom prst="rect">
            <a:avLst/>
          </a:pr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 pitchFamily="50"/>
              <a:ea typeface="맑은 고딕" pitchFamily="50"/>
            </a:endParaRPr>
          </a:p>
        </p:txBody>
      </p:sp>
      <p:pic>
        <p:nvPicPr>
          <p:cNvPr id="3" name="그림 11">
            <a:extLst>
              <a:ext uri="{FF2B5EF4-FFF2-40B4-BE49-F238E27FC236}">
                <a16:creationId xmlns:a16="http://schemas.microsoft.com/office/drawing/2014/main" id="{6A044F76-CEB1-DECC-67A4-AC84B821C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" y="283"/>
            <a:ext cx="12190991" cy="68574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제목 2">
            <a:extLst>
              <a:ext uri="{FF2B5EF4-FFF2-40B4-BE49-F238E27FC236}">
                <a16:creationId xmlns:a16="http://schemas.microsoft.com/office/drawing/2014/main" id="{DEEC3778-0681-7509-277E-129856164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AA17929A-9D3D-244A-8FED-C7854C1C546F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644A6B33-42A2-CF6C-50AD-C188FF8BE85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1EC7138A-174A-FB31-75DA-B51CB0D6507C}"/>
              </a:ext>
            </a:extLst>
          </p:cNvPr>
          <p:cNvSpPr/>
          <p:nvPr/>
        </p:nvSpPr>
        <p:spPr>
          <a:xfrm>
            <a:off x="11453116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5C91B00-565C-4465-9478-19FE95F1DC34}" type="slidenum">
              <a:t>‹#›</a:t>
            </a:fld>
            <a:endParaRPr lang="en-US" sz="900" b="0" i="0" u="none" strike="noStrike" kern="1200" cap="none" spc="0" baseline="0">
              <a:solidFill>
                <a:srgbClr val="7F7F7F"/>
              </a:solidFill>
              <a:uFillTx/>
              <a:latin typeface="맑은 고딕" pitchFamily="5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44E5271-19A9-E8FB-0537-A2C17826CE65}"/>
              </a:ext>
            </a:extLst>
          </p:cNvPr>
          <p:cNvSpPr/>
          <p:nvPr/>
        </p:nvSpPr>
        <p:spPr>
          <a:xfrm>
            <a:off x="448732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1362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74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_A-02.png">
            <a:extLst>
              <a:ext uri="{FF2B5EF4-FFF2-40B4-BE49-F238E27FC236}">
                <a16:creationId xmlns:a16="http://schemas.microsoft.com/office/drawing/2014/main" id="{9A73A3EE-056A-372D-698F-F5FDE36D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368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E76D32EB-E1CA-69E9-1B2B-D55D837BDCFD}"/>
              </a:ext>
            </a:extLst>
          </p:cNvPr>
          <p:cNvSpPr/>
          <p:nvPr/>
        </p:nvSpPr>
        <p:spPr>
          <a:xfrm>
            <a:off x="11457395" y="6200317"/>
            <a:ext cx="419343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67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BB0868-3926-4652-9C0D-08BE6BC71555}" type="slidenum">
              <a:t>‹#›</a:t>
            </a:fld>
            <a:endParaRPr lang="en-US" sz="800" b="0" i="0" u="none" strike="noStrike" kern="1200" cap="none" spc="0" baseline="0">
              <a:solidFill>
                <a:srgbClr val="9B9DA1"/>
              </a:solidFill>
              <a:uFillTx/>
              <a:latin typeface="맑은 고딕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C219CE63-C036-0A85-027C-6171FB5813AE}"/>
              </a:ext>
            </a:extLst>
          </p:cNvPr>
          <p:cNvSpPr/>
          <p:nvPr/>
        </p:nvSpPr>
        <p:spPr>
          <a:xfrm>
            <a:off x="533396" y="6200317"/>
            <a:ext cx="4376464" cy="19992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6779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99" b="0" i="0" u="none" strike="noStrike" kern="1200" cap="none" spc="0" baseline="0">
                <a:solidFill>
                  <a:srgbClr val="9B9DA1"/>
                </a:solidFill>
                <a:uFillTx/>
                <a:latin typeface="맑은 고딕"/>
                <a:ea typeface="맑은 고딕" pitchFamily="50"/>
                <a:cs typeface="Malgun Gothic"/>
              </a:rPr>
              <a:t>IT</a:t>
            </a:r>
            <a:r>
              <a:rPr lang="ko-KR" sz="699" b="0" i="0" u="none" strike="noStrike" kern="1200" cap="none" spc="0" baseline="0">
                <a:solidFill>
                  <a:srgbClr val="9B9DA1"/>
                </a:solidFill>
                <a:uFillTx/>
                <a:latin typeface="맑은 고딕"/>
                <a:ea typeface="맑은 고딕" pitchFamily="50"/>
                <a:cs typeface="Malgun Gothic"/>
              </a:rPr>
              <a:t>기획실</a:t>
            </a:r>
            <a:r>
              <a:rPr lang="en-US" sz="699" b="0" i="0" u="none" strike="noStrike" kern="1200" cap="none" spc="0" baseline="0">
                <a:solidFill>
                  <a:srgbClr val="9B9DA1"/>
                </a:solidFill>
                <a:uFillTx/>
                <a:latin typeface="맑은 고딕"/>
                <a:ea typeface="맑은 고딕" pitchFamily="50"/>
                <a:cs typeface="Malgun Gothic"/>
              </a:rPr>
              <a:t> 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748158BA-7C07-009F-B849-3F4D6989EA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658386"/>
            <a:ext cx="10272186" cy="544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198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80D64E7A-3786-96A9-A92E-5F22659BB97F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202847"/>
            <a:ext cx="10272186" cy="4333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299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615E31A9-A9EC-E27B-37BD-3476F173084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658386"/>
            <a:ext cx="425452" cy="54446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499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11003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072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957514"/>
            <a:ext cx="12192000" cy="170973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065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0176" y="0"/>
            <a:ext cx="69818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958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101" y="2"/>
            <a:ext cx="4991100" cy="6857996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050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62198" y="2"/>
            <a:ext cx="2329811" cy="6857996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4519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7827" y="6"/>
            <a:ext cx="8294176" cy="1268413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9636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41006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463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54071" y="4322250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4071" y="1972786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212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 descr="Re-05.png">
            <a:extLst>
              <a:ext uri="{FF2B5EF4-FFF2-40B4-BE49-F238E27FC236}">
                <a16:creationId xmlns:a16="http://schemas.microsoft.com/office/drawing/2014/main" id="{3EF0FECB-BB11-8CDB-D80A-4B5BAEA2A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CB95231F-4B9B-2590-1CAD-A8D7B2908D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CDB737F0-E49A-83A9-2813-2F173C756B8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291821E6-7895-C5C8-78EB-3CEB97DC65BB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FB75BF31-C121-9066-D1D9-8B19A1EB8CDA}"/>
              </a:ext>
            </a:extLst>
          </p:cNvPr>
          <p:cNvSpPr/>
          <p:nvPr/>
        </p:nvSpPr>
        <p:spPr>
          <a:xfrm>
            <a:off x="11453116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773B9A-BC6C-4919-BFBB-E250417A30DF}" type="slidenum">
              <a:t>‹#›</a:t>
            </a:fld>
            <a:endParaRPr lang="en-US" sz="900" b="0" i="0" u="none" strike="noStrike" kern="1200" cap="none" spc="0" baseline="0">
              <a:solidFill>
                <a:srgbClr val="4C4C4E"/>
              </a:solidFill>
              <a:uFillTx/>
              <a:latin typeface="맑은 고딕" pitchFamily="5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BA5273B-54AC-A627-25F3-453EF86DF3C6}"/>
              </a:ext>
            </a:extLst>
          </p:cNvPr>
          <p:cNvSpPr/>
          <p:nvPr/>
        </p:nvSpPr>
        <p:spPr>
          <a:xfrm>
            <a:off x="979304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1788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37230" y="4132343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7230" y="1848002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54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449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38971"/>
            <a:ext cx="12192000" cy="2768600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2987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44601"/>
            <a:ext cx="12192000" cy="301339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3041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34742"/>
            <a:ext cx="12192000" cy="3223258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247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2558473" cy="6854872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773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120" y="4536972"/>
            <a:ext cx="6626177" cy="2321035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6395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47448" y="409577"/>
            <a:ext cx="4095750" cy="5495977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0127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32" y="0"/>
            <a:ext cx="7272149" cy="6062472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1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37870" y="4387970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0160" y="2132774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67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White+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-06.png">
            <a:extLst>
              <a:ext uri="{FF2B5EF4-FFF2-40B4-BE49-F238E27FC236}">
                <a16:creationId xmlns:a16="http://schemas.microsoft.com/office/drawing/2014/main" id="{963EC11C-7C68-8D88-9EF0-403A0AD21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DBDCFAF0-4C3A-6137-41D8-E47C2CBB1619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1676396"/>
            <a:ext cx="11898922" cy="51816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000000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클릭하여</a:t>
            </a:r>
            <a:r>
              <a:rPr lang="en-US"/>
              <a:t> </a:t>
            </a:r>
            <a:r>
              <a:rPr lang="ko-KR"/>
              <a:t>이미지</a:t>
            </a:r>
            <a:r>
              <a:rPr lang="en-US"/>
              <a:t> </a:t>
            </a:r>
            <a:r>
              <a:rPr lang="ko-KR"/>
              <a:t>삽입</a:t>
            </a:r>
            <a:endParaRPr lang="en-US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45CF824-7D86-9DD0-9372-61B108D86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B98A541A-9BF8-907D-A7EE-83AD9FFD4C13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C713A8DF-E89D-7B79-054B-CF135529105E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8226248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9" y="1968501"/>
            <a:ext cx="6261895" cy="3822700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558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758" y="896260"/>
            <a:ext cx="4790113" cy="5065480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2856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9886" y="0"/>
            <a:ext cx="4492115" cy="685800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9451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5847" y="2124080"/>
            <a:ext cx="1978587" cy="197739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5847" y="4204343"/>
            <a:ext cx="1978587" cy="177101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71787" y="2124082"/>
            <a:ext cx="1978587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47728" y="2124082"/>
            <a:ext cx="3144270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" y="2124080"/>
            <a:ext cx="4797303" cy="385127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6774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3855" y="3564141"/>
            <a:ext cx="1952692" cy="213531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3133" y="1204216"/>
            <a:ext cx="1962936" cy="4495240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855" y="1204217"/>
            <a:ext cx="1951500" cy="2135319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9107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853914"/>
            <a:ext cx="4690456" cy="6004086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7704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4114802"/>
            <a:ext cx="2427515" cy="2743191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01690" y="9"/>
            <a:ext cx="2427515" cy="274319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1691" y="2928252"/>
            <a:ext cx="2427515" cy="392974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03378" y="5147584"/>
            <a:ext cx="2427515" cy="1710410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03378" y="9"/>
            <a:ext cx="2427515" cy="4962516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9"/>
            <a:ext cx="2427515" cy="392974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6935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5327" y="1333410"/>
            <a:ext cx="4263188" cy="4263188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187700" cy="68532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4302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421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9743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1098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6999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6688" y="0"/>
            <a:ext cx="4405312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065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White_상단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Re-07.png">
            <a:extLst>
              <a:ext uri="{FF2B5EF4-FFF2-40B4-BE49-F238E27FC236}">
                <a16:creationId xmlns:a16="http://schemas.microsoft.com/office/drawing/2014/main" id="{0B6BA42E-370E-CCF6-994E-420B751E5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33CF38B-147E-E70F-FD44-85C76C08D3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8F514557-AB62-C336-6B6A-83DC9266378F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14403BE5-2308-50CA-9430-32DDA0208CE3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83CA31CB-3F23-AE66-8C9B-77757EE9B365}"/>
              </a:ext>
            </a:extLst>
          </p:cNvPr>
          <p:cNvSpPr/>
          <p:nvPr/>
        </p:nvSpPr>
        <p:spPr>
          <a:xfrm>
            <a:off x="11453116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57F9ABF-8048-44D4-9D89-9208E0E8E382}" type="slidenum">
              <a:t>‹#›</a:t>
            </a:fld>
            <a:endParaRPr lang="en-US" sz="900" b="0" i="0" u="none" strike="noStrike" kern="1200" cap="none" spc="0" baseline="0">
              <a:solidFill>
                <a:srgbClr val="4C4C4E"/>
              </a:solidFill>
              <a:uFillTx/>
              <a:latin typeface="맑은 고딕" pitchFamily="50"/>
            </a:endParaRPr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B98E8217-98A1-3B97-9884-F1820D3A41C7}"/>
              </a:ext>
            </a:extLst>
          </p:cNvPr>
          <p:cNvSpPr/>
          <p:nvPr/>
        </p:nvSpPr>
        <p:spPr>
          <a:xfrm>
            <a:off x="979304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6462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11" y="2546172"/>
            <a:ext cx="4537637" cy="3479088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3500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7704" y="1407658"/>
            <a:ext cx="2278106" cy="4774131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2684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8823" y="2025420"/>
            <a:ext cx="4229101" cy="2734128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5572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31596" y="1206631"/>
            <a:ext cx="4854804" cy="2748625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0174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5190" y="2034164"/>
            <a:ext cx="3668082" cy="2373640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3119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9800" y="2222501"/>
            <a:ext cx="4083050" cy="2610469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563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7364" y="2105026"/>
            <a:ext cx="3291793" cy="2087437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2848" y="2118360"/>
            <a:ext cx="3273694" cy="207264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8801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00875" y="1565472"/>
            <a:ext cx="4295776" cy="2454078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06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6" y="-7700"/>
            <a:ext cx="12186570" cy="2805348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9453" y="1699260"/>
            <a:ext cx="5757808" cy="367354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872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5196" y="1857902"/>
            <a:ext cx="4710898" cy="3048451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956" y="2082623"/>
            <a:ext cx="1412185" cy="2959457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88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8">
            <a:extLst>
              <a:ext uri="{FF2B5EF4-FFF2-40B4-BE49-F238E27FC236}">
                <a16:creationId xmlns:a16="http://schemas.microsoft.com/office/drawing/2014/main" id="{8F72499F-5EBE-B7D0-61C2-D5E1B5D21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43C19B5-94A0-9439-3E06-DE4CAF14D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3336B909-C5A8-35E3-E821-05FDBFEBB63F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DFEF5AAF-A41E-E1DA-0953-D07438618744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BB467F5-EE86-A605-413B-1A2BF2E90CE0}"/>
              </a:ext>
            </a:extLst>
          </p:cNvPr>
          <p:cNvSpPr/>
          <p:nvPr/>
        </p:nvSpPr>
        <p:spPr>
          <a:xfrm>
            <a:off x="11453116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FE7E4AD-F8B7-4010-A5F4-CDB8B7BB473C}" type="slidenum">
              <a:t>‹#›</a:t>
            </a:fld>
            <a:endParaRPr lang="en-US" sz="900" b="0" i="0" u="none" strike="noStrike" kern="1200" cap="none" spc="0" baseline="0">
              <a:solidFill>
                <a:srgbClr val="7F7F7F"/>
              </a:solidFill>
              <a:uFillTx/>
              <a:latin typeface="맑은 고딕" pitchFamily="5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C554D51C-1BA9-4D7B-EB4A-A716FCCA6221}"/>
              </a:ext>
            </a:extLst>
          </p:cNvPr>
          <p:cNvSpPr/>
          <p:nvPr/>
        </p:nvSpPr>
        <p:spPr>
          <a:xfrm>
            <a:off x="979304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9954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7387" y="1698077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2652" y="1698077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0173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1840" y="2079911"/>
            <a:ext cx="5646756" cy="3729919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7402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7157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0844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2058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3272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631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0131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063" y="752649"/>
            <a:ext cx="2620539" cy="5352703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8078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5579" y="728664"/>
            <a:ext cx="4788303" cy="6129336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3933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7574" y="1626406"/>
            <a:ext cx="1121498" cy="1121498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3493699" cy="685800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237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4084" y="1714500"/>
            <a:ext cx="5137916" cy="3429000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4323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44707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018" y="890732"/>
            <a:ext cx="5228283" cy="5076543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80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Black+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>
            <a:extLst>
              <a:ext uri="{FF2B5EF4-FFF2-40B4-BE49-F238E27FC236}">
                <a16:creationId xmlns:a16="http://schemas.microsoft.com/office/drawing/2014/main" id="{E769FE0F-1BD0-C908-D484-35CAF8380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그림 개체 틀 8">
            <a:extLst>
              <a:ext uri="{FF2B5EF4-FFF2-40B4-BE49-F238E27FC236}">
                <a16:creationId xmlns:a16="http://schemas.microsoft.com/office/drawing/2014/main" id="{A63CFD58-461B-EB7F-2A89-663632FA2927}"/>
              </a:ext>
            </a:extLst>
          </p:cNvPr>
          <p:cNvSpPr txBox="1">
            <a:spLocks noGrp="1"/>
          </p:cNvSpPr>
          <p:nvPr>
            <p:ph type="pic" sz="quarter" idx="4294967295"/>
          </p:nvPr>
        </p:nvSpPr>
        <p:spPr>
          <a:xfrm>
            <a:off x="0" y="1655768"/>
            <a:ext cx="11897358" cy="52022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클릭하여</a:t>
            </a:r>
            <a:r>
              <a:rPr lang="en-US"/>
              <a:t> </a:t>
            </a:r>
            <a:r>
              <a:rPr lang="ko-KR"/>
              <a:t>이미지</a:t>
            </a:r>
            <a:r>
              <a:rPr lang="en-US"/>
              <a:t> </a:t>
            </a:r>
            <a:r>
              <a:rPr lang="ko-KR"/>
              <a:t>삽입</a:t>
            </a:r>
            <a:endParaRPr lang="en-US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AB9BCA8-CA84-0A59-AAB4-BC7E18D9FD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5" name="내용 개체 틀 6">
            <a:extLst>
              <a:ext uri="{FF2B5EF4-FFF2-40B4-BE49-F238E27FC236}">
                <a16:creationId xmlns:a16="http://schemas.microsoft.com/office/drawing/2014/main" id="{C4C756A3-8468-7BD9-4EBF-3A061C6113DC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6" name="텍스트 개체 틀 8">
            <a:extLst>
              <a:ext uri="{FF2B5EF4-FFF2-40B4-BE49-F238E27FC236}">
                <a16:creationId xmlns:a16="http://schemas.microsoft.com/office/drawing/2014/main" id="{FD9564D0-3259-470E-1AD8-2ACC1794A326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97974680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3983" y="3344590"/>
            <a:ext cx="3004175" cy="3513410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8139" y="2745978"/>
            <a:ext cx="3975724" cy="2294102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03853" y="3344590"/>
            <a:ext cx="3004169" cy="3513410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7157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9904" y="3643315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7654" y="919166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809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476626" cy="685800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734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424" y="0"/>
            <a:ext cx="6105425" cy="685800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4981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4067" y="3525996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1665" y="1866900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95495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1964" y="2184676"/>
            <a:ext cx="3410858" cy="3410858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9790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914" y="549276"/>
            <a:ext cx="3134858" cy="5763886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2458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9118" y="0"/>
            <a:ext cx="5582882" cy="685800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3324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8478" y="2235200"/>
            <a:ext cx="2797922" cy="2870200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9955" y="2235201"/>
            <a:ext cx="3932488" cy="2870200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6000" y="2235201"/>
            <a:ext cx="2137522" cy="2870200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740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740" y="1514168"/>
            <a:ext cx="7021513" cy="4798992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2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Black_상단라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9">
            <a:extLst>
              <a:ext uri="{FF2B5EF4-FFF2-40B4-BE49-F238E27FC236}">
                <a16:creationId xmlns:a16="http://schemas.microsoft.com/office/drawing/2014/main" id="{A8D5787F-7E84-0474-252C-AF6A9A4E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C91FC76-3352-579A-A2FE-5590E26D2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4" name="내용 개체 틀 6">
            <a:extLst>
              <a:ext uri="{FF2B5EF4-FFF2-40B4-BE49-F238E27FC236}">
                <a16:creationId xmlns:a16="http://schemas.microsoft.com/office/drawing/2014/main" id="{8D36D66C-3AA3-44CA-4E36-D41158FF7136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720C5E71-898B-AB23-3894-54E8C3A8896A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FFFFFF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5D6A384D-0E3B-ED52-0AA9-C860779173DD}"/>
              </a:ext>
            </a:extLst>
          </p:cNvPr>
          <p:cNvSpPr/>
          <p:nvPr/>
        </p:nvSpPr>
        <p:spPr>
          <a:xfrm>
            <a:off x="11453116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7E220F6-8114-481A-B939-A03371A59EEE}" type="slidenum">
              <a:t>‹#›</a:t>
            </a:fld>
            <a:endParaRPr lang="en-US" sz="900" b="0" i="0" u="none" strike="noStrike" kern="1200" cap="none" spc="0" baseline="0">
              <a:solidFill>
                <a:srgbClr val="7F7F7F"/>
              </a:solidFill>
              <a:uFillTx/>
              <a:latin typeface="맑은 고딕" pitchFamily="5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8360305-5084-558E-47FB-C76B9ACF6916}"/>
              </a:ext>
            </a:extLst>
          </p:cNvPr>
          <p:cNvSpPr/>
          <p:nvPr/>
        </p:nvSpPr>
        <p:spPr>
          <a:xfrm>
            <a:off x="979304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7F7F7F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2932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068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50" y="3429000"/>
            <a:ext cx="12189051" cy="3429001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7094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379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4795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69213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3631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78051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8452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6" y="1655183"/>
            <a:ext cx="3028328" cy="3028328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7479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504" y="544840"/>
            <a:ext cx="4572000" cy="5759450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076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4071" y="0"/>
            <a:ext cx="5257931" cy="685800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3251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2366" y="2"/>
            <a:ext cx="5029634" cy="5553721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5334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8100"/>
            <a:ext cx="12192000" cy="4279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4878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4300" y="1321228"/>
            <a:ext cx="3175000" cy="2703406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211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7017" y="3876946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7017" y="1268413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0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>
            <a:extLst>
              <a:ext uri="{FF2B5EF4-FFF2-40B4-BE49-F238E27FC236}">
                <a16:creationId xmlns:a16="http://schemas.microsoft.com/office/drawing/2014/main" id="{4E858BFE-4678-CBDE-CDC0-2B0378278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DE9AB7C6-6B16-E65C-6AB4-1F3B36E71ED1}"/>
              </a:ext>
            </a:extLst>
          </p:cNvPr>
          <p:cNvSpPr/>
          <p:nvPr/>
        </p:nvSpPr>
        <p:spPr>
          <a:xfrm>
            <a:off x="11313414" y="6368530"/>
            <a:ext cx="427893" cy="23083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2EF27A-5C3C-4F0A-B347-ECE77ECB574D}" type="slidenum">
              <a:t>‹#›</a:t>
            </a:fld>
            <a:endParaRPr lang="en-US" sz="900" b="0" i="0" u="none" strike="noStrike" kern="1200" cap="none" spc="0" baseline="0">
              <a:solidFill>
                <a:srgbClr val="4C4C4E"/>
              </a:solidFill>
              <a:uFillTx/>
              <a:latin typeface="맑은 고딕" pitchFamily="50"/>
            </a:endParaRPr>
          </a:p>
        </p:txBody>
      </p:sp>
      <p:sp>
        <p:nvSpPr>
          <p:cNvPr id="4" name="Rectangle 13">
            <a:extLst>
              <a:ext uri="{FF2B5EF4-FFF2-40B4-BE49-F238E27FC236}">
                <a16:creationId xmlns:a16="http://schemas.microsoft.com/office/drawing/2014/main" id="{6BCF5580-4EF3-611C-19F8-0071ADC6AED4}"/>
              </a:ext>
            </a:extLst>
          </p:cNvPr>
          <p:cNvSpPr/>
          <p:nvPr/>
        </p:nvSpPr>
        <p:spPr>
          <a:xfrm>
            <a:off x="766230" y="6368530"/>
            <a:ext cx="4376464" cy="21544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본부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0000</a:t>
            </a:r>
            <a:r>
              <a:rPr lang="ko-KR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팀</a:t>
            </a:r>
            <a:r>
              <a:rPr lang="en-US" sz="800" b="0" i="0" u="none" strike="noStrike" kern="1200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  <a:cs typeface="Malgun Gothic"/>
              </a:rPr>
              <a:t> </a:t>
            </a:r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676C4B8D-C8F5-857E-D488-A945CBE76F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8848" y="549280"/>
            <a:ext cx="10272186" cy="4349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Bef>
                <a:spcPts val="0"/>
              </a:spcBef>
              <a:spcAft>
                <a:spcPts val="0"/>
              </a:spcAft>
              <a:tabLst/>
              <a:defRPr lang="ko-KR" sz="2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6" name="내용 개체 틀 6">
            <a:extLst>
              <a:ext uri="{FF2B5EF4-FFF2-40B4-BE49-F238E27FC236}">
                <a16:creationId xmlns:a16="http://schemas.microsoft.com/office/drawing/2014/main" id="{BD70AB44-560F-CDAB-12B5-CBF8B7A78D3E}"/>
              </a:ext>
            </a:extLst>
          </p:cNvPr>
          <p:cNvSpPr txBox="1">
            <a:spLocks noGrp="1"/>
          </p:cNvSpPr>
          <p:nvPr>
            <p:ph sz="quarter" idx="4294967295"/>
          </p:nvPr>
        </p:nvSpPr>
        <p:spPr>
          <a:xfrm>
            <a:off x="960970" y="1004568"/>
            <a:ext cx="10272186" cy="3253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ko-KR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ko-KR"/>
              <a:t>마스터 텍스트 스타일 편집</a:t>
            </a:r>
          </a:p>
        </p:txBody>
      </p:sp>
      <p:sp>
        <p:nvSpPr>
          <p:cNvPr id="7" name="텍스트 개체 틀 8">
            <a:extLst>
              <a:ext uri="{FF2B5EF4-FFF2-40B4-BE49-F238E27FC236}">
                <a16:creationId xmlns:a16="http://schemas.microsoft.com/office/drawing/2014/main" id="{D0C3E300-A7E3-13CA-465E-C8AB03FD47F7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533396" y="549270"/>
            <a:ext cx="425452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>
            <a:lvl1pPr marL="0" marR="0" lvl="0" indent="0" fontAlgn="auto">
              <a:spcAft>
                <a:spcPts val="0"/>
              </a:spcAft>
              <a:buNone/>
              <a:tabLst/>
              <a:defRPr lang="en-US" sz="1500" b="0" i="0" u="none" strike="noStrike" cap="none" spc="0" baseline="0">
                <a:solidFill>
                  <a:srgbClr val="4C4C4E"/>
                </a:solidFill>
                <a:uFillTx/>
                <a:latin typeface="맑은 고딕" pitchFamily="50"/>
                <a:ea typeface="맑은 고딕" pitchFamily="5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88329718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5478790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543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9912" y="0"/>
            <a:ext cx="4542088" cy="685800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5252" y="4020151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1625" y="1148369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3170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9851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64627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9403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4179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108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5326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1065231"/>
            <a:ext cx="4572000" cy="5792771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4610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36344" y="-21300"/>
            <a:ext cx="6255658" cy="5460680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8161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1482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0746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2227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0746" y="1793605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82227" y="1793605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959266" y="1793605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876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8" y="1867450"/>
            <a:ext cx="10765633" cy="2129574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7707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268413"/>
            <a:ext cx="5398294" cy="5040312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2498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1" y="1552576"/>
            <a:ext cx="4371975" cy="5321131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7656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06056"/>
            <a:ext cx="12192000" cy="3751944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44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63" Type="http://schemas.openxmlformats.org/officeDocument/2006/relationships/slideLayout" Target="../slideLayouts/slideLayout84.xml"/><Relationship Id="rId68" Type="http://schemas.openxmlformats.org/officeDocument/2006/relationships/slideLayout" Target="../slideLayouts/slideLayout89.xml"/><Relationship Id="rId84" Type="http://schemas.openxmlformats.org/officeDocument/2006/relationships/slideLayout" Target="../slideLayouts/slideLayout105.xml"/><Relationship Id="rId89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79.xml"/><Relationship Id="rId74" Type="http://schemas.openxmlformats.org/officeDocument/2006/relationships/slideLayout" Target="../slideLayouts/slideLayout95.xml"/><Relationship Id="rId79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26.xml"/><Relationship Id="rId90" Type="http://schemas.openxmlformats.org/officeDocument/2006/relationships/slideLayout" Target="../slideLayouts/slideLayout111.xml"/><Relationship Id="rId95" Type="http://schemas.openxmlformats.org/officeDocument/2006/relationships/theme" Target="../theme/theme3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64" Type="http://schemas.openxmlformats.org/officeDocument/2006/relationships/slideLayout" Target="../slideLayouts/slideLayout85.xml"/><Relationship Id="rId69" Type="http://schemas.openxmlformats.org/officeDocument/2006/relationships/slideLayout" Target="../slideLayouts/slideLayout90.xml"/><Relationship Id="rId8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72.xml"/><Relationship Id="rId72" Type="http://schemas.openxmlformats.org/officeDocument/2006/relationships/slideLayout" Target="../slideLayouts/slideLayout93.xml"/><Relationship Id="rId80" Type="http://schemas.openxmlformats.org/officeDocument/2006/relationships/slideLayout" Target="../slideLayouts/slideLayout101.xml"/><Relationship Id="rId85" Type="http://schemas.openxmlformats.org/officeDocument/2006/relationships/slideLayout" Target="../slideLayouts/slideLayout106.xml"/><Relationship Id="rId93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80.xml"/><Relationship Id="rId67" Type="http://schemas.openxmlformats.org/officeDocument/2006/relationships/slideLayout" Target="../slideLayouts/slideLayout88.xml"/><Relationship Id="rId20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83.xml"/><Relationship Id="rId70" Type="http://schemas.openxmlformats.org/officeDocument/2006/relationships/slideLayout" Target="../slideLayouts/slideLayout91.xml"/><Relationship Id="rId75" Type="http://schemas.openxmlformats.org/officeDocument/2006/relationships/slideLayout" Target="../slideLayouts/slideLayout96.xml"/><Relationship Id="rId83" Type="http://schemas.openxmlformats.org/officeDocument/2006/relationships/slideLayout" Target="../slideLayouts/slideLayout104.xml"/><Relationship Id="rId88" Type="http://schemas.openxmlformats.org/officeDocument/2006/relationships/slideLayout" Target="../slideLayouts/slideLayout109.xml"/><Relationship Id="rId91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73.xml"/><Relationship Id="rId60" Type="http://schemas.openxmlformats.org/officeDocument/2006/relationships/slideLayout" Target="../slideLayouts/slideLayout81.xml"/><Relationship Id="rId65" Type="http://schemas.openxmlformats.org/officeDocument/2006/relationships/slideLayout" Target="../slideLayouts/slideLayout86.xml"/><Relationship Id="rId73" Type="http://schemas.openxmlformats.org/officeDocument/2006/relationships/slideLayout" Target="../slideLayouts/slideLayout94.xml"/><Relationship Id="rId78" Type="http://schemas.openxmlformats.org/officeDocument/2006/relationships/slideLayout" Target="../slideLayouts/slideLayout99.xml"/><Relationship Id="rId81" Type="http://schemas.openxmlformats.org/officeDocument/2006/relationships/slideLayout" Target="../slideLayouts/slideLayout102.xml"/><Relationship Id="rId86" Type="http://schemas.openxmlformats.org/officeDocument/2006/relationships/slideLayout" Target="../slideLayouts/slideLayout107.xml"/><Relationship Id="rId94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55.xml"/><Relationship Id="rId50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76.xml"/><Relationship Id="rId7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28.xml"/><Relationship Id="rId71" Type="http://schemas.openxmlformats.org/officeDocument/2006/relationships/slideLayout" Target="../slideLayouts/slideLayout92.xml"/><Relationship Id="rId92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66" Type="http://schemas.openxmlformats.org/officeDocument/2006/relationships/slideLayout" Target="../slideLayouts/slideLayout87.xml"/><Relationship Id="rId87" Type="http://schemas.openxmlformats.org/officeDocument/2006/relationships/slideLayout" Target="../slideLayouts/slideLayout108.xml"/><Relationship Id="rId61" Type="http://schemas.openxmlformats.org/officeDocument/2006/relationships/slideLayout" Target="../slideLayouts/slideLayout82.xml"/><Relationship Id="rId82" Type="http://schemas.openxmlformats.org/officeDocument/2006/relationships/slideLayout" Target="../slideLayouts/slideLayout103.xml"/><Relationship Id="rId1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56" Type="http://schemas.openxmlformats.org/officeDocument/2006/relationships/slideLayout" Target="../slideLayouts/slideLayout77.xml"/><Relationship Id="rId77" Type="http://schemas.openxmlformats.org/officeDocument/2006/relationships/slideLayout" Target="../slideLayouts/slideLayout9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  <p:sldLayoutId id="2147483727" r:id="rId54"/>
    <p:sldLayoutId id="2147483728" r:id="rId55"/>
    <p:sldLayoutId id="2147483729" r:id="rId56"/>
    <p:sldLayoutId id="2147483730" r:id="rId57"/>
    <p:sldLayoutId id="2147483731" r:id="rId58"/>
    <p:sldLayoutId id="2147483732" r:id="rId59"/>
    <p:sldLayoutId id="2147483733" r:id="rId60"/>
    <p:sldLayoutId id="2147483734" r:id="rId61"/>
    <p:sldLayoutId id="2147483735" r:id="rId62"/>
    <p:sldLayoutId id="2147483736" r:id="rId63"/>
    <p:sldLayoutId id="2147483737" r:id="rId64"/>
    <p:sldLayoutId id="2147483738" r:id="rId65"/>
    <p:sldLayoutId id="2147483739" r:id="rId66"/>
    <p:sldLayoutId id="2147483740" r:id="rId67"/>
    <p:sldLayoutId id="2147483741" r:id="rId68"/>
    <p:sldLayoutId id="2147483742" r:id="rId69"/>
    <p:sldLayoutId id="2147483743" r:id="rId70"/>
    <p:sldLayoutId id="2147483744" r:id="rId71"/>
    <p:sldLayoutId id="2147483745" r:id="rId72"/>
    <p:sldLayoutId id="2147483746" r:id="rId73"/>
    <p:sldLayoutId id="2147483747" r:id="rId74"/>
    <p:sldLayoutId id="2147483748" r:id="rId75"/>
    <p:sldLayoutId id="2147483749" r:id="rId76"/>
    <p:sldLayoutId id="2147483750" r:id="rId77"/>
    <p:sldLayoutId id="2147483751" r:id="rId78"/>
    <p:sldLayoutId id="2147483752" r:id="rId79"/>
    <p:sldLayoutId id="2147483753" r:id="rId80"/>
    <p:sldLayoutId id="2147483754" r:id="rId81"/>
    <p:sldLayoutId id="2147483755" r:id="rId82"/>
    <p:sldLayoutId id="2147483756" r:id="rId83"/>
    <p:sldLayoutId id="2147483757" r:id="rId84"/>
    <p:sldLayoutId id="2147483758" r:id="rId85"/>
    <p:sldLayoutId id="2147483759" r:id="rId86"/>
    <p:sldLayoutId id="2147483760" r:id="rId87"/>
    <p:sldLayoutId id="2147483761" r:id="rId88"/>
    <p:sldLayoutId id="2147483762" r:id="rId89"/>
    <p:sldLayoutId id="2147483763" r:id="rId90"/>
    <p:sldLayoutId id="2147483764" r:id="rId91"/>
    <p:sldLayoutId id="2147483765" r:id="rId92"/>
    <p:sldLayoutId id="2147483766" r:id="rId93"/>
    <p:sldLayoutId id="2147483767" r:id="rId94"/>
  </p:sldLayoutIdLst>
  <p:txStyles>
    <p:titleStyle>
      <a:lvl1pPr algn="l" defTabSz="91444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51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94M0w4pTHlm7jsa5gZLw0NlUK8n-S_DM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37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mailto:ohintaek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1.png"/><Relationship Id="rId4" Type="http://schemas.openxmlformats.org/officeDocument/2006/relationships/hyperlink" Target="https://matplotlib.org/3.1.3/gallery/color/colormap_reference.html?highlight=colormap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olab.research.google.com/drive/1qmBWtiR1LyTSpSGRqrLUco70gZ-ISij5?usp=sharing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oddong/wordcloud/blob/main/%EB%B0%A4%EC%96%91%EA%B0%B1.p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Zm4ew00XHAxxAv5Re2nbeK19Sk5xEpe7?usp=sharin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6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cloud.google.com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VJjmMW7eI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noonnu.cc/index?search=%EB%84%A4%EC%9D%B4%EB%B2%84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github.com/seoddong/wordcloud/tree/main/nanum-all/%EB%82%98%EB%88%94%20%EA%B8%80%EA%BC%B4/%EB%82%98%EB%88%94%EA%B3%A0%EB%94%95/NanumFontSetup_TTF_GOTHIC" TargetMode="External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0" y="0"/>
            <a:ext cx="7594600" cy="6858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 latinLnBrk="0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페이퍼로지 5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251611" y="1565189"/>
            <a:ext cx="11688777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46"/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제 </a:t>
            </a:r>
            <a:r>
              <a:rPr lang="en-US" altLang="ko-KR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5 </a:t>
            </a:r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강 유튜브 댓글  및  </a:t>
            </a:r>
            <a:r>
              <a:rPr lang="en-US" altLang="ko-KR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Word Cloud </a:t>
            </a:r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분석</a:t>
            </a:r>
          </a:p>
          <a:p>
            <a:pPr algn="ctr" defTabSz="914446"/>
            <a:endParaRPr lang="ko-KR" altLang="en-US" sz="5400" spc="-151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2047900" y="6056361"/>
            <a:ext cx="31123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46"/>
            <a:r>
              <a:rPr lang="ko-KR" altLang="en-US" sz="2000" b="1" spc="-8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중앙대 문화예술경영학과 오인택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622131" y="235002"/>
            <a:ext cx="2263185" cy="3292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46">
              <a:lnSpc>
                <a:spcPct val="120000"/>
              </a:lnSpc>
            </a:pPr>
            <a:r>
              <a:rPr lang="ko-KR" altLang="en-US" sz="2000" spc="-7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latin typeface="페이퍼로지 5 Medium" pitchFamily="2" charset="-127"/>
                <a:ea typeface="페이퍼로지 5 Medium" pitchFamily="2" charset="-127"/>
              </a:rPr>
              <a:t>문화예술 빅데이터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생성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24898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생성 과정을 알아본다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필요한 파이썬 모듈 정의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클라우드에 사용할 데이터 파일을 읽는 함수 정의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C6BE9CD-A334-968C-9F67-63C8522DE663}"/>
              </a:ext>
            </a:extLst>
          </p:cNvPr>
          <p:cNvSpPr txBox="1"/>
          <p:nvPr/>
        </p:nvSpPr>
        <p:spPr>
          <a:xfrm>
            <a:off x="1969215" y="1909521"/>
            <a:ext cx="6097466" cy="1169551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클라우드에 필요한 모듈 정의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WordCloud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matplotlib.font_manager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collections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CC69F57-1FE3-AD01-5C87-21EBFE0703DD}"/>
              </a:ext>
            </a:extLst>
          </p:cNvPr>
          <p:cNvSpPr txBox="1"/>
          <p:nvPr/>
        </p:nvSpPr>
        <p:spPr>
          <a:xfrm>
            <a:off x="1969215" y="3531406"/>
            <a:ext cx="6097466" cy="1938992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클라우드에 사용할 데이터 파일을 읽는 함수 정의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read_text_file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encoding=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.read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FileNotFoundError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을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찾을 수 없습니다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Exception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읽어오는 도중 오류가 발생했습니다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{e}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264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생성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3330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생성 과정을 알아본다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전처리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함수 정의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데이터 전처리의 필요성을 알기 위해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전처리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과정은 최소화하여 함수 작성함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생성 함수 정의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클라우드의 크기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배경색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폰트 크기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사용되는 컬러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사용할 단어 수 등을 정의함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C6BE9CD-A334-968C-9F67-63C8522DE663}"/>
              </a:ext>
            </a:extLst>
          </p:cNvPr>
          <p:cNvSpPr txBox="1"/>
          <p:nvPr/>
        </p:nvSpPr>
        <p:spPr>
          <a:xfrm>
            <a:off x="1969215" y="2157043"/>
            <a:ext cx="6097466" cy="1323439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클라우드에 사용할 데이터를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전처리하는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함수 정의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preprocess_text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정규표현식을 사용하여 단어들을 추출합니다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words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re.findall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'\b\w+\b'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단어들을 공백으로 연결하여 하나의 텍스트로 만듭니다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processed_text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.join(words)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processed_text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CC69F57-1FE3-AD01-5C87-21EBFE0703DD}"/>
              </a:ext>
            </a:extLst>
          </p:cNvPr>
          <p:cNvSpPr txBox="1"/>
          <p:nvPr/>
        </p:nvSpPr>
        <p:spPr>
          <a:xfrm>
            <a:off x="1969215" y="4436792"/>
            <a:ext cx="6500665" cy="1785104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 생성하는 함수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(width=width, height=height,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background_color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colormap=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viridis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generate_from_frequencies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765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생성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3330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생성 과정을 알아본다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클라우드를 그리는 함수 정의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클라우드의 그림 크기 정의 가능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실행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위에 정의한 함수들을 이용하여 워드 클라우드 실행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C6BE9CD-A334-968C-9F67-63C8522DE663}"/>
              </a:ext>
            </a:extLst>
          </p:cNvPr>
          <p:cNvSpPr txBox="1"/>
          <p:nvPr/>
        </p:nvSpPr>
        <p:spPr>
          <a:xfrm>
            <a:off x="1969215" y="2157043"/>
            <a:ext cx="6097466" cy="1015663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워드 클라우드를 그리는 함수</a:t>
            </a:r>
            <a:endParaRPr lang="ko-KR" alt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display_word_cloud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plt.figure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figsize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=(x, y),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facecolor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plt.imshow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plt.axis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"off"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plt.tight_layout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(pad=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CC69F57-1FE3-AD01-5C87-21EBFE0703DD}"/>
              </a:ext>
            </a:extLst>
          </p:cNvPr>
          <p:cNvSpPr txBox="1"/>
          <p:nvPr/>
        </p:nvSpPr>
        <p:spPr>
          <a:xfrm>
            <a:off x="1969215" y="4436792"/>
            <a:ext cx="6500665" cy="1785104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 생성하는 함수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(width=width, height=height,</a:t>
            </a:r>
          </a:p>
          <a:p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background_color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colormap=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viridis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generate_from_frequencies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2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생성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0894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생성 과정을 알아본다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6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실행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위에 정의한 함수들을 이용하여 워드 클라우드 실행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BCC69F57-1FE3-AD01-5C87-21EBFE0703DD}"/>
              </a:ext>
            </a:extLst>
          </p:cNvPr>
          <p:cNvSpPr txBox="1"/>
          <p:nvPr/>
        </p:nvSpPr>
        <p:spPr>
          <a:xfrm>
            <a:off x="1992966" y="2131022"/>
            <a:ext cx="8609792" cy="4247317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앞의 함수들을 조합하여 워드 클라우드를 실행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텍스트 파일의 경로를 지정합니다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"youtube_comments.txt"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한글 폰트 경로 설정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–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본인이 업로드한 파일명으로 수정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"NanumGothic.ttf"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fontprop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fm.FontProperties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텍스트 파일을 읽어옵니다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read_text_file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텍스트 전처리를 수행합니다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클라우드를 생성합니다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processed_text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preprocess_text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단어들의 빈도수를 계산합니다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word_freq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Counter(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processed_text.split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단어들을 빈도수가 높은 순으로 내림차순으로 정렬한 후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딕셔너리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형태로 변환합니다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sorted_word_freq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257693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word_freq.items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key=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x: x[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reverse=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워드클라우드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이미지의 너비와 높이를 설정합니다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값을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으로 설정하여 무작위로 배열하도록 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</a:p>
          <a:p>
            <a:endParaRPr lang="en-US" altLang="ko-KR" sz="10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sorted_word_freq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 표시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66678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결과 분석 </a:t>
            </a:r>
            <a:r>
              <a:rPr lang="en-US" alt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- </a:t>
            </a:r>
            <a:r>
              <a:rPr kumimoji="0" lang="ko-KR" altLang="en-US" sz="14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수집한 댓글의 </a:t>
            </a:r>
            <a:r>
              <a:rPr kumimoji="0" lang="ko-KR" altLang="en-US" sz="1400" b="0" i="0" u="none" strike="noStrike" kern="1200" cap="none" spc="-6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전처리</a:t>
            </a:r>
            <a:r>
              <a:rPr kumimoji="0" lang="ko-KR" altLang="en-US" sz="1400" b="0" i="0" u="none" strike="noStrike" kern="1200" cap="none" spc="-6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필요성</a:t>
            </a:r>
            <a:r>
              <a:rPr lang="en-US" alt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R="0" lvl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this,</a:t>
            </a:r>
            <a:r>
              <a:rPr lang="ko-KR" altLang="en-US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the,</a:t>
            </a:r>
            <a:r>
              <a:rPr lang="ko-KR" altLang="en-US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 진짜</a:t>
            </a:r>
            <a:r>
              <a:rPr lang="en-US" altLang="ko-KR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너무</a:t>
            </a:r>
            <a:r>
              <a:rPr lang="en-US" altLang="ko-KR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이렇게</a:t>
            </a:r>
            <a:r>
              <a:rPr lang="en-US" altLang="ko-KR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내가</a:t>
            </a:r>
            <a:r>
              <a:rPr lang="en-US" altLang="ko-KR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정말</a:t>
            </a:r>
            <a:r>
              <a:rPr lang="en-US" altLang="ko-KR" sz="1400" i="1" spc="-60" dirty="0">
                <a:solidFill>
                  <a:schemeClr val="accent2"/>
                </a:solidFill>
                <a:latin typeface="맑은 고딕"/>
                <a:ea typeface="맑은 고딕"/>
              </a:rPr>
              <a:t>, she, is, so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등 의미 분석에 적합하지 않은 단어들이 너무 많이 포함되어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R="0" lvl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워드클라우드의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품질을 낮추므로 이런 단어들을 제거하는 데이터 전처리가 반드시 필요하다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E157B48-C22F-C16B-D06F-0219F00AA490}"/>
              </a:ext>
            </a:extLst>
          </p:cNvPr>
          <p:cNvSpPr txBox="1"/>
          <p:nvPr/>
        </p:nvSpPr>
        <p:spPr>
          <a:xfrm>
            <a:off x="1914509" y="5786221"/>
            <a:ext cx="8364148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algn="ctr" defTabSz="457200">
              <a:lnSpc>
                <a:spcPct val="13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Colab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예제는 아래 링크에서 확인 가능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algn="ctr" defTabSz="457200">
              <a:lnSpc>
                <a:spcPct val="130000"/>
              </a:lnSpc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https://colab.research.google.com/drive/194M0w4pTHlm7jsa5gZLw0NlUK8n-S_DM?usp=sharing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3DD7DCF-DF69-79CD-F3B8-01E64307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995" y="1732062"/>
            <a:ext cx="3734314" cy="373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493C9B-FF25-AB66-8552-FBD16BE041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460" y="1732062"/>
            <a:ext cx="3734314" cy="37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4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500" dirty="0" err="1">
                <a:solidFill>
                  <a:srgbClr val="4C4C4E"/>
                </a:solidFill>
                <a:latin typeface="맑은 고딕"/>
                <a:ea typeface="맑은 고딕"/>
              </a:rPr>
              <a:t>전처리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6496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방향성 및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과정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한글 추출 및 특수문자 제거 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한 글자 단어 제거</a:t>
            </a:r>
            <a:endParaRPr lang="en-US" altLang="ko-KR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 err="1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불용어</a:t>
            </a:r>
            <a:r>
              <a:rPr lang="ko-KR" altLang="en-US" sz="1400" b="0" i="0" u="none" strike="noStrike" kern="1200" cap="none" spc="-60" baseline="0" dirty="0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 목록 작성 후 데이터에서 </a:t>
            </a:r>
            <a:r>
              <a:rPr lang="ko-KR" altLang="en-US" sz="1400" b="0" i="0" u="none" strike="noStrike" kern="1200" cap="none" spc="-60" baseline="0" dirty="0" err="1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불용어</a:t>
            </a:r>
            <a:r>
              <a:rPr lang="ko-KR" altLang="en-US" sz="1400" b="0" i="0" u="none" strike="noStrike" kern="1200" cap="none" spc="-60" baseline="0" dirty="0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 제거</a:t>
            </a:r>
            <a:endParaRPr lang="en-US" altLang="ko-KR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하다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같다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보다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으로 등이 단독으로 나올 경우 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'~'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에 해당하는 의미 포함</a:t>
            </a:r>
            <a:endParaRPr lang="en-US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33589" y="5375729"/>
            <a:ext cx="6097466" cy="861774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댓글이 한국어인지 확인</a:t>
            </a:r>
            <a:endParaRPr lang="ko-KR" alt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ko-KR" alt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detect(comment) ==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'ko'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한국어라면 필터링 작업 수행</a:t>
            </a:r>
            <a:endParaRPr lang="ko-KR" alt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텍스트 정제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특수문자 제거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)</a:t>
            </a:r>
            <a:endParaRPr lang="ko-KR" alt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comment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re.sub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(r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'[^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ㄱ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ㅎㅏ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ㅣ가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힣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]'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comment)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940E4D-0F2C-04EA-8EB4-3DAE54C73FA2}"/>
              </a:ext>
            </a:extLst>
          </p:cNvPr>
          <p:cNvSpPr txBox="1"/>
          <p:nvPr/>
        </p:nvSpPr>
        <p:spPr>
          <a:xfrm>
            <a:off x="1486485" y="3046176"/>
            <a:ext cx="9220196" cy="108946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한글 추출 및 특수문자 제거 </a:t>
            </a:r>
            <a:b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</a:b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 detect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모듈을 이용하여 언어를 감지 가능</a:t>
            </a:r>
            <a:b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</a:b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정규식을 이용하여 한글만 추출이 가능하며 이 과정에서 자연스럽게 특수문자도 제거된다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  <a:b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</a:b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모든 자음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ㄱ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ㅎ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),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모음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ㅏ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ㅣ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),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한글 음절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가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힣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)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이 아닌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(^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기호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)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글자를 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''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로 대체하라 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=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즉 제거하라는 것 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2EB1C0AB-2F1D-41D4-9C1A-84C65E5C9B40}"/>
              </a:ext>
            </a:extLst>
          </p:cNvPr>
          <p:cNvSpPr txBox="1"/>
          <p:nvPr/>
        </p:nvSpPr>
        <p:spPr>
          <a:xfrm>
            <a:off x="1933589" y="4259484"/>
            <a:ext cx="6097466" cy="861774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detect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라이브러리 설치</a:t>
            </a:r>
            <a:endParaRPr lang="ko-KR" alt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 install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langdetect</a:t>
            </a:r>
            <a:endParaRPr lang="en-US" altLang="ko-KR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altLang="ko-KR" sz="10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from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langdetect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import detect</a:t>
            </a: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776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500" dirty="0" err="1">
                <a:solidFill>
                  <a:srgbClr val="4C4C4E"/>
                </a:solidFill>
                <a:latin typeface="맑은 고딕"/>
                <a:ea typeface="맑은 고딕"/>
              </a:rPr>
              <a:t>전처리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6496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방향성 및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과정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한글 추출 및 특수문자 제거 </a:t>
            </a:r>
            <a:endParaRPr lang="en-US" altLang="ko-KR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한 글자 단어 제거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 err="1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불용어</a:t>
            </a:r>
            <a:r>
              <a:rPr lang="ko-KR" altLang="en-US" sz="1400" b="0" i="0" u="none" strike="noStrike" kern="1200" cap="none" spc="-60" baseline="0" dirty="0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 목록 작성 후 데이터에서 </a:t>
            </a:r>
            <a:r>
              <a:rPr lang="ko-KR" altLang="en-US" sz="1400" b="0" i="0" u="none" strike="noStrike" kern="1200" cap="none" spc="-60" baseline="0" dirty="0" err="1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불용어</a:t>
            </a:r>
            <a:r>
              <a:rPr lang="ko-KR" altLang="en-US" sz="1400" b="0" i="0" u="none" strike="noStrike" kern="1200" cap="none" spc="-60" baseline="0" dirty="0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 제거</a:t>
            </a:r>
            <a:endParaRPr lang="en-US" altLang="ko-KR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하다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같다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보다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으로 등이 단독으로 나올 경우 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'~'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에 해당하는 의미 포함</a:t>
            </a:r>
            <a:endParaRPr lang="en-US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5" y="3963786"/>
            <a:ext cx="6097466" cy="707886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정규표현식을 사용하여 단어들을 추출합니다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words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re.findall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'\b\w+\b'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한 글자로 된 단어는 제외합니다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[word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words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(word) &gt;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940E4D-0F2C-04EA-8EB4-3DAE54C73FA2}"/>
              </a:ext>
            </a:extLst>
          </p:cNvPr>
          <p:cNvSpPr txBox="1"/>
          <p:nvPr/>
        </p:nvSpPr>
        <p:spPr>
          <a:xfrm>
            <a:off x="1486485" y="3046176"/>
            <a:ext cx="9220196" cy="8093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한 글자 단어 제거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b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</a:b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단어 단위로 추출하고</a:t>
            </a:r>
            <a:b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</a:b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추출한 단어의 길이가 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1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글자를 초과하는 경우에만 </a:t>
            </a:r>
            <a:r>
              <a:rPr lang="en-US" altLang="ko-KR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filtered_words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변수에 추가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427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500" dirty="0" err="1">
                <a:solidFill>
                  <a:srgbClr val="4C4C4E"/>
                </a:solidFill>
                <a:latin typeface="맑은 고딕"/>
                <a:ea typeface="맑은 고딕"/>
              </a:rPr>
              <a:t>전처리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6496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방향성 및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과정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한글 추출 및 특수문자 제거 </a:t>
            </a:r>
            <a:endParaRPr lang="en-US" altLang="ko-KR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한 글자 단어 제거</a:t>
            </a:r>
            <a:endParaRPr lang="en-US" altLang="ko-KR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 err="1">
                <a:uFillTx/>
                <a:latin typeface="맑은 고딕"/>
                <a:ea typeface="맑은 고딕"/>
              </a:rPr>
              <a:t>불용어</a:t>
            </a:r>
            <a:r>
              <a:rPr lang="ko-KR" altLang="en-US" sz="1400" b="0" i="0" u="none" strike="noStrike" kern="1200" cap="none" spc="-60" baseline="0" dirty="0">
                <a:uFillTx/>
                <a:latin typeface="맑은 고딕"/>
                <a:ea typeface="맑은 고딕"/>
              </a:rPr>
              <a:t> 목록 작성 후 데이터에서 </a:t>
            </a:r>
            <a:r>
              <a:rPr lang="ko-KR" altLang="en-US" sz="1400" b="0" i="0" u="none" strike="noStrike" kern="1200" cap="none" spc="-60" baseline="0" dirty="0" err="1">
                <a:uFillTx/>
                <a:latin typeface="맑은 고딕"/>
                <a:ea typeface="맑은 고딕"/>
              </a:rPr>
              <a:t>불용어</a:t>
            </a:r>
            <a:r>
              <a:rPr lang="ko-KR" altLang="en-US" sz="1400" b="0" i="0" u="none" strike="noStrike" kern="1200" cap="none" spc="-60" baseline="0" dirty="0">
                <a:uFillTx/>
                <a:latin typeface="맑은 고딕"/>
                <a:ea typeface="맑은 고딕"/>
              </a:rPr>
              <a:t> 제거</a:t>
            </a:r>
            <a:endParaRPr lang="en-US" altLang="ko-KR" sz="1400" b="0" i="0" u="none" strike="noStrike" kern="1200" cap="none" spc="-60" baseline="0" dirty="0"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하다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같다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보다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으로 등이 단독으로 나올 경우 </a:t>
            </a:r>
            <a:r>
              <a:rPr lang="en-US" altLang="ko-KR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'~'</a:t>
            </a: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에 해당하는 의미 포함</a:t>
            </a:r>
            <a:endParaRPr lang="en-US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4" y="3963786"/>
            <a:ext cx="8596489" cy="553998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불용어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목록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필요에 따라 수정 또는 추가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257693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있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것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보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않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없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사람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아니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같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우리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한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지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말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그렇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위하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있다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없는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않는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없이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되어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940E4D-0F2C-04EA-8EB4-3DAE54C73FA2}"/>
              </a:ext>
            </a:extLst>
          </p:cNvPr>
          <p:cNvSpPr txBox="1"/>
          <p:nvPr/>
        </p:nvSpPr>
        <p:spPr>
          <a:xfrm>
            <a:off x="1486485" y="3046176"/>
            <a:ext cx="9220196" cy="8093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불용어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목록 작성 </a:t>
            </a:r>
            <a:b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</a:b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기본적으로 아래와 같이 불용어를 정의하고</a:t>
            </a:r>
            <a:b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</a:b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작성 결과를 보면서 목록을 추가하거나 수정 작업 지속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42992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500" dirty="0" err="1">
                <a:solidFill>
                  <a:srgbClr val="4C4C4E"/>
                </a:solidFill>
                <a:latin typeface="맑은 고딕"/>
                <a:ea typeface="맑은 고딕"/>
              </a:rPr>
              <a:t>전처리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6496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방향성 및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과정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한글 추출 및 특수문자 제거 </a:t>
            </a:r>
            <a:endParaRPr lang="en-US" altLang="ko-KR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chemeClr val="bg1">
                    <a:lumMod val="65000"/>
                  </a:schemeClr>
                </a:solidFill>
                <a:latin typeface="맑은 고딕"/>
                <a:ea typeface="맑은 고딕"/>
              </a:rPr>
              <a:t>한 글자 단어 제거</a:t>
            </a:r>
            <a:endParaRPr lang="en-US" altLang="ko-KR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 err="1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불용어</a:t>
            </a:r>
            <a:r>
              <a:rPr lang="ko-KR" altLang="en-US" sz="1400" b="0" i="0" u="none" strike="noStrike" kern="1200" cap="none" spc="-60" baseline="0" dirty="0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 목록 작성 후 데이터에서 </a:t>
            </a:r>
            <a:r>
              <a:rPr lang="ko-KR" altLang="en-US" sz="1400" b="0" i="0" u="none" strike="noStrike" kern="1200" cap="none" spc="-60" baseline="0" dirty="0" err="1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불용어</a:t>
            </a:r>
            <a:r>
              <a:rPr lang="ko-KR" altLang="en-US" sz="1400" b="0" i="0" u="none" strike="noStrike" kern="1200" cap="none" spc="-60" baseline="0" dirty="0">
                <a:solidFill>
                  <a:schemeClr val="bg1">
                    <a:lumMod val="65000"/>
                  </a:schemeClr>
                </a:solidFill>
                <a:uFillTx/>
                <a:latin typeface="맑은 고딕"/>
                <a:ea typeface="맑은 고딕"/>
              </a:rPr>
              <a:t> 제거</a:t>
            </a:r>
            <a:endParaRPr lang="en-US" altLang="ko-KR" sz="1400" b="0" i="0" u="none" strike="noStrike" kern="1200" cap="none" spc="-60" baseline="0" dirty="0">
              <a:solidFill>
                <a:schemeClr val="bg1">
                  <a:lumMod val="65000"/>
                </a:schemeClr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spc="-60" dirty="0">
                <a:latin typeface="맑은 고딕"/>
                <a:ea typeface="맑은 고딕"/>
              </a:rPr>
              <a:t>~</a:t>
            </a:r>
            <a:r>
              <a:rPr lang="ko-KR" altLang="en-US" sz="1400" spc="-60" dirty="0">
                <a:latin typeface="맑은 고딕"/>
                <a:ea typeface="맑은 고딕"/>
              </a:rPr>
              <a:t>하다</a:t>
            </a:r>
            <a:r>
              <a:rPr lang="en-US" altLang="ko-KR" sz="1400" spc="-60" dirty="0"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latin typeface="맑은 고딕"/>
                <a:ea typeface="맑은 고딕"/>
              </a:rPr>
              <a:t>같다</a:t>
            </a:r>
            <a:r>
              <a:rPr lang="en-US" altLang="ko-KR" sz="1400" spc="-60" dirty="0"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latin typeface="맑은 고딕"/>
                <a:ea typeface="맑은 고딕"/>
              </a:rPr>
              <a:t>보다</a:t>
            </a:r>
            <a:r>
              <a:rPr lang="en-US" altLang="ko-KR" sz="1400" spc="-60" dirty="0"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latin typeface="맑은 고딕"/>
                <a:ea typeface="맑은 고딕"/>
              </a:rPr>
              <a:t>으로 등이 단독으로 나올 경우 </a:t>
            </a:r>
            <a:r>
              <a:rPr lang="en-US" altLang="ko-KR" sz="1400" spc="-60" dirty="0">
                <a:latin typeface="맑은 고딕"/>
                <a:ea typeface="맑은 고딕"/>
              </a:rPr>
              <a:t>'~'</a:t>
            </a:r>
            <a:r>
              <a:rPr lang="ko-KR" altLang="en-US" sz="1400" spc="-60" dirty="0">
                <a:latin typeface="맑은 고딕"/>
                <a:ea typeface="맑은 고딕"/>
              </a:rPr>
              <a:t>에 해당하는 의미 포함</a:t>
            </a:r>
            <a:endParaRPr lang="en-US" sz="1400" b="0" i="0" u="none" strike="noStrike" kern="1200" cap="none" spc="-60" baseline="0" dirty="0"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5" y="3963786"/>
            <a:ext cx="6279174" cy="553998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'~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하다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', '~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같다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등의 처리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morphs[i+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하다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같다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보다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으로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(morphs[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&gt;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merged.append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(morphs[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morphs[i+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1D940E4D-0F2C-04EA-8EB4-3DAE54C73FA2}"/>
              </a:ext>
            </a:extLst>
          </p:cNvPr>
          <p:cNvSpPr txBox="1"/>
          <p:nvPr/>
        </p:nvSpPr>
        <p:spPr>
          <a:xfrm>
            <a:off x="1486485" y="3046176"/>
            <a:ext cx="9220196" cy="8093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342900" indent="-342900" defTabSz="457200">
              <a:lnSpc>
                <a:spcPct val="130000"/>
              </a:lnSpc>
              <a:buSzPct val="100000"/>
              <a:buFont typeface="+mj-ea"/>
              <a:buAutoNum type="circleNumDbPlain" startAt="4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spc="-60" dirty="0">
                <a:latin typeface="맑은 고딕"/>
                <a:ea typeface="맑은 고딕"/>
              </a:rPr>
              <a:t>~</a:t>
            </a:r>
            <a:r>
              <a:rPr lang="ko-KR" altLang="en-US" sz="1400" spc="-60" dirty="0">
                <a:latin typeface="맑은 고딕"/>
                <a:ea typeface="맑은 고딕"/>
              </a:rPr>
              <a:t>하다</a:t>
            </a:r>
            <a:r>
              <a:rPr lang="en-US" altLang="ko-KR" sz="1400" spc="-60" dirty="0"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latin typeface="맑은 고딕"/>
                <a:ea typeface="맑은 고딕"/>
              </a:rPr>
              <a:t>같다</a:t>
            </a:r>
            <a:r>
              <a:rPr lang="en-US" altLang="ko-KR" sz="1400" spc="-60" dirty="0"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latin typeface="맑은 고딕"/>
                <a:ea typeface="맑은 고딕"/>
              </a:rPr>
              <a:t>보다</a:t>
            </a:r>
            <a:r>
              <a:rPr lang="en-US" altLang="ko-KR" sz="1400" spc="-60" dirty="0">
                <a:latin typeface="맑은 고딕"/>
                <a:ea typeface="맑은 고딕"/>
              </a:rPr>
              <a:t>, ~</a:t>
            </a:r>
            <a:r>
              <a:rPr lang="ko-KR" altLang="en-US" sz="1400" spc="-60" dirty="0">
                <a:latin typeface="맑은 고딕"/>
                <a:ea typeface="맑은 고딕"/>
              </a:rPr>
              <a:t>으로 등이 단독으로 나올 경우 </a:t>
            </a:r>
            <a:r>
              <a:rPr lang="en-US" altLang="ko-KR" sz="1400" spc="-60" dirty="0">
                <a:latin typeface="맑은 고딕"/>
                <a:ea typeface="맑은 고딕"/>
              </a:rPr>
              <a:t>'~'</a:t>
            </a:r>
            <a:r>
              <a:rPr lang="ko-KR" altLang="en-US" sz="1400" spc="-60" dirty="0">
                <a:latin typeface="맑은 고딕"/>
                <a:ea typeface="맑은 고딕"/>
              </a:rPr>
              <a:t>에 해당하는 의미 포함</a:t>
            </a:r>
            <a:b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</a:b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 ~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하다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, ~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같다 등이 나올 때 그 앞 단어와 결합</a:t>
            </a:r>
            <a:b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</a:b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-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작성 결과를 보면서 목록을 추가하거나 수정 작업 지속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B9AAE-A11A-6C0A-A276-F0342D04B21C}"/>
              </a:ext>
            </a:extLst>
          </p:cNvPr>
          <p:cNvSpPr txBox="1"/>
          <p:nvPr/>
        </p:nvSpPr>
        <p:spPr>
          <a:xfrm>
            <a:off x="8630432" y="3480077"/>
            <a:ext cx="2987235" cy="243143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한국어에서 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"~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하다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", "~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같다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", "~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보다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", "~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으로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 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등과 같이 접미사 혹은 조사가 단독으로 분리되어 나타나는 경우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원래의 단어와 함께 조합하여 의미를 파악해야 합니다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예를 들어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, 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좋다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와 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하다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가 분리되어 나타나는 경우 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좋다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는 형용사의 어간이고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, 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하다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는 그 형용사를 </a:t>
            </a:r>
            <a:r>
              <a:rPr lang="ko-KR" altLang="en-US" sz="12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동사화하는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 접미사입니다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이를 다시 조합하여 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좋다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와 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하다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를 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좋다하다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"</a:t>
            </a: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로 병합할 수 있습니다</a:t>
            </a:r>
            <a:r>
              <a:rPr lang="en-US" altLang="ko-KR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200" spc="-60" dirty="0">
                <a:solidFill>
                  <a:srgbClr val="000000"/>
                </a:solidFill>
                <a:latin typeface="맑은 고딕"/>
                <a:ea typeface="맑은 고딕"/>
              </a:rPr>
              <a:t>이러한 처리는 텍스트의 의미를 더 잘 파악하기 위해 필요합니다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  <a:endParaRPr lang="ko-KR" altLang="en-US" sz="1200" dirty="0"/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8DC187F9-0F9D-9624-B959-DB92D84CA5D5}"/>
              </a:ext>
            </a:extLst>
          </p:cNvPr>
          <p:cNvSpPr txBox="1"/>
          <p:nvPr/>
        </p:nvSpPr>
        <p:spPr>
          <a:xfrm>
            <a:off x="8630431" y="3046176"/>
            <a:ext cx="2987235" cy="307777"/>
          </a:xfrm>
          <a:prstGeom prst="rect">
            <a:avLst/>
          </a:prstGeom>
          <a:solidFill>
            <a:srgbClr val="F7F7F7"/>
          </a:solidFill>
          <a:ln cap="flat">
            <a:solidFill>
              <a:schemeClr val="bg1">
                <a:lumMod val="85000"/>
              </a:schemeClr>
            </a:solidFill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algn="ctr"/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ChatGPT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의 설명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15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500" dirty="0" err="1">
                <a:solidFill>
                  <a:srgbClr val="4C4C4E"/>
                </a:solidFill>
                <a:latin typeface="맑은 고딕"/>
                <a:ea typeface="맑은 고딕"/>
              </a:rPr>
              <a:t>전처리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24898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코드 작성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라이브러리 설치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전처리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모듈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임포트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okt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모듈은 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KoNLPy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(Korean Natural Language Processing in Python)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라이브러리의 일부로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한국어 텍스트의 형태소 분석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품사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태깅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명사 추출 등을 수행할 수 있는 도구 </a:t>
            </a: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4" y="1834306"/>
            <a:ext cx="8596489" cy="400110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최초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회만 실행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%pip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install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konlpy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langdetect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8C633AE-84AC-7F21-4EF1-80BDD16F185A}"/>
              </a:ext>
            </a:extLst>
          </p:cNvPr>
          <p:cNvSpPr txBox="1"/>
          <p:nvPr/>
        </p:nvSpPr>
        <p:spPr>
          <a:xfrm>
            <a:off x="1969214" y="3256169"/>
            <a:ext cx="8596489" cy="2400657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langdetect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detect</a:t>
            </a: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konlpy.tag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Okt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</a:t>
            </a: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pandas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pd</a:t>
            </a: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WordCloud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matplotlib.font_manager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collections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Counter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Okt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초기화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okt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Okt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입력 데이터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유튜브 댓글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 읽어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comments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저장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'youtube_comments.txt'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encoding=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comments =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.readlines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3136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7707" y="1141299"/>
            <a:ext cx="773374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7" y="588357"/>
            <a:ext cx="772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46"/>
            <a:r>
              <a:rPr lang="ko-KR" altLang="en-US" sz="36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B2F37-DEBF-5E78-69C6-3666E3D68C71}"/>
              </a:ext>
            </a:extLst>
          </p:cNvPr>
          <p:cNvSpPr/>
          <p:nvPr/>
        </p:nvSpPr>
        <p:spPr>
          <a:xfrm>
            <a:off x="7296349" y="5143503"/>
            <a:ext cx="4197949" cy="7585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ko-KR" altLang="en-US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A69F895-01D7-460D-B8A0-C67A83FAFBFD}"/>
              </a:ext>
            </a:extLst>
          </p:cNvPr>
          <p:cNvSpPr/>
          <p:nvPr/>
        </p:nvSpPr>
        <p:spPr>
          <a:xfrm>
            <a:off x="8860721" y="5384264"/>
            <a:ext cx="1069203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446" latinLnBrk="0">
              <a:defRPr/>
            </a:pPr>
            <a:r>
              <a:rPr lang="ko-KR" altLang="en-US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오인택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전무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2F2F2"/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Gen-3 Alpha 3109169771, A smiling person in , Cropped - 오인택 사진web (1)">
            <a:hlinkClick r:id="" action="ppaction://media"/>
            <a:extLst>
              <a:ext uri="{FF2B5EF4-FFF2-40B4-BE49-F238E27FC236}">
                <a16:creationId xmlns:a16="http://schemas.microsoft.com/office/drawing/2014/main" id="{9754D41A-1606-4625-B80D-F812299641D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6348" y="1160722"/>
            <a:ext cx="4197946" cy="3817207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49D9BF97-8114-4112-AD28-D92D58A41E23}"/>
              </a:ext>
            </a:extLst>
          </p:cNvPr>
          <p:cNvGrpSpPr/>
          <p:nvPr/>
        </p:nvGrpSpPr>
        <p:grpSpPr>
          <a:xfrm>
            <a:off x="1909104" y="2096815"/>
            <a:ext cx="4579230" cy="1273043"/>
            <a:chOff x="8571429" y="4222441"/>
            <a:chExt cx="9158460" cy="2729358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FF5F9338-B4A0-47B7-8903-BCFE71E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C3AAAC13-01CC-4D84-B8AD-97EE5BE355CB}"/>
              </a:ext>
            </a:extLst>
          </p:cNvPr>
          <p:cNvGrpSpPr/>
          <p:nvPr/>
        </p:nvGrpSpPr>
        <p:grpSpPr>
          <a:xfrm>
            <a:off x="1909104" y="3049158"/>
            <a:ext cx="4579230" cy="2319154"/>
            <a:chOff x="8571429" y="7151799"/>
            <a:chExt cx="9158460" cy="2186255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9D5550FD-5D6A-40CB-9A8D-EFBDEA59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25" name="Object 27">
            <a:extLst>
              <a:ext uri="{FF2B5EF4-FFF2-40B4-BE49-F238E27FC236}">
                <a16:creationId xmlns:a16="http://schemas.microsoft.com/office/drawing/2014/main" id="{F9DD9A94-10CE-4836-94A7-D36D453950F2}"/>
              </a:ext>
            </a:extLst>
          </p:cNvPr>
          <p:cNvSpPr txBox="1"/>
          <p:nvPr/>
        </p:nvSpPr>
        <p:spPr>
          <a:xfrm>
            <a:off x="2067939" y="3053957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46"/>
            <a:r>
              <a:rPr lang="ko-KR" altLang="en-US" sz="1600" b="1" dirty="0">
                <a:solidFill>
                  <a:srgbClr val="281153"/>
                </a:solidFill>
                <a:latin typeface="페이퍼로지 8 ExtraBold"/>
                <a:ea typeface="페이퍼로지 8 ExtraBold"/>
              </a:rPr>
              <a:t>주요 활동</a:t>
            </a:r>
            <a:endParaRPr lang="en-US" sz="1600" b="1" dirty="0">
              <a:solidFill>
                <a:srgbClr val="281153"/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795CF30D-2D91-4C9C-ACCC-58FEBB0CFF21}"/>
              </a:ext>
            </a:extLst>
          </p:cNvPr>
          <p:cNvSpPr txBox="1"/>
          <p:nvPr/>
        </p:nvSpPr>
        <p:spPr>
          <a:xfrm>
            <a:off x="2067942" y="2099664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46"/>
            <a:r>
              <a:rPr lang="ko-KR" altLang="en-US" sz="1600" b="1" dirty="0">
                <a:solidFill>
                  <a:srgbClr val="281153"/>
                </a:solidFill>
                <a:latin typeface="페이퍼로지 8 ExtraBold"/>
                <a:ea typeface="페이퍼로지 8 ExtraBold"/>
              </a:rPr>
              <a:t>경력</a:t>
            </a:r>
            <a:endParaRPr lang="en-US" sz="1600" b="1" dirty="0">
              <a:solidFill>
                <a:srgbClr val="281153"/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7" name="Object 39">
            <a:extLst>
              <a:ext uri="{FF2B5EF4-FFF2-40B4-BE49-F238E27FC236}">
                <a16:creationId xmlns:a16="http://schemas.microsoft.com/office/drawing/2014/main" id="{741CEC1C-EE6C-4C1A-947F-182E3A934222}"/>
              </a:ext>
            </a:extLst>
          </p:cNvPr>
          <p:cNvSpPr txBox="1"/>
          <p:nvPr/>
        </p:nvSpPr>
        <p:spPr>
          <a:xfrm>
            <a:off x="2220938" y="3347816"/>
            <a:ext cx="4215750" cy="2304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21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년 등단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나래시조시인협회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)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, 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시조시인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한국산림문학 이사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문경새재여름시인학교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사무국장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한국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문인협회 정회원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국제펜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정회원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한국정보처리학회 부회장</a:t>
            </a: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KAIST Fourth Revolution Intelligence Center 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자문위원</a:t>
            </a: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한양대학교 소프트중심대학 교과과정 자문위원</a:t>
            </a: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한국정보산업협회 </a:t>
            </a:r>
            <a:r>
              <a:rPr lang="ko-KR" altLang="en-US" sz="11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한이음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대회 심사위원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한국벤처창업협회 이사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CD0D75-EDC5-4176-9FDB-E285F92B8073}"/>
              </a:ext>
            </a:extLst>
          </p:cNvPr>
          <p:cNvGrpSpPr/>
          <p:nvPr/>
        </p:nvGrpSpPr>
        <p:grpSpPr>
          <a:xfrm>
            <a:off x="1973970" y="1360480"/>
            <a:ext cx="4579230" cy="696920"/>
            <a:chOff x="4031074" y="1363572"/>
            <a:chExt cx="4579230" cy="696920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871EF0A8-2CD0-4E81-9EBC-8BE1042BDD8E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A393A089-7CC9-4E33-A998-DBCCFB0A8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  <a:noFill/>
            </p:spPr>
          </p:pic>
        </p:grp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FA7B1A6A-EEEA-47FA-9424-7077C1215CF9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273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214334" indent="-214334" defTabSz="914446"/>
              <a:r>
                <a:rPr lang="en-US" altLang="ko-KR" sz="1100" dirty="0">
                  <a:latin typeface="페이퍼로지 5 Medium"/>
                  <a:ea typeface="페이퍼로지 5 Medium"/>
                </a:rPr>
                <a:t>IT</a:t>
              </a:r>
              <a:r>
                <a:rPr lang="ko-KR" altLang="en-US" sz="1100" dirty="0">
                  <a:latin typeface="페이퍼로지 5 Medium"/>
                  <a:ea typeface="페이퍼로지 5 Medium"/>
                </a:rPr>
                <a:t> 공학박사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(IT P</a:t>
              </a:r>
              <a:r>
                <a:rPr lang="en-US" altLang="ko-KR" dirty="0">
                  <a:latin typeface="페이퍼로지 5 Medium"/>
                  <a:ea typeface="페이퍼로지 5 Medium"/>
                </a:rPr>
                <a:t>olicy &amp; 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Management</a:t>
              </a:r>
              <a:r>
                <a:rPr lang="en-US" altLang="ko-KR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37F5550F-7F11-4E1F-BE8B-3640B4E1C753}"/>
                </a:ext>
              </a:extLst>
            </p:cNvPr>
            <p:cNvSpPr txBox="1"/>
            <p:nvPr/>
          </p:nvSpPr>
          <p:spPr>
            <a:xfrm>
              <a:off x="4189908" y="1390920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46"/>
              <a:r>
                <a:rPr lang="ko-KR" altLang="en-US" sz="1600" b="1" dirty="0">
                  <a:solidFill>
                    <a:srgbClr val="281153"/>
                  </a:solidFill>
                  <a:latin typeface="페이퍼로지 8 ExtraBold"/>
                  <a:ea typeface="페이퍼로지 8 ExtraBold"/>
                  <a:cs typeface="Gmarket Sans Bold" pitchFamily="34" charset="0"/>
                </a:rPr>
                <a:t>학력</a:t>
              </a:r>
              <a:endParaRPr lang="en-US" sz="1600" b="1" dirty="0">
                <a:solidFill>
                  <a:srgbClr val="281153"/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32" name="그룹 1018">
              <a:extLst>
                <a:ext uri="{FF2B5EF4-FFF2-40B4-BE49-F238E27FC236}">
                  <a16:creationId xmlns:a16="http://schemas.microsoft.com/office/drawing/2014/main" id="{3CDC3D6E-286B-4695-A972-D8F4A9548334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33" name="Object 65">
                <a:extLst>
                  <a:ext uri="{FF2B5EF4-FFF2-40B4-BE49-F238E27FC236}">
                    <a16:creationId xmlns:a16="http://schemas.microsoft.com/office/drawing/2014/main" id="{63A03681-FBE1-49C8-B754-E255004C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5" name="그룹 1019">
            <a:extLst>
              <a:ext uri="{FF2B5EF4-FFF2-40B4-BE49-F238E27FC236}">
                <a16:creationId xmlns:a16="http://schemas.microsoft.com/office/drawing/2014/main" id="{D93A2757-AFD8-405A-9BEB-D4E585DDD2CE}"/>
              </a:ext>
            </a:extLst>
          </p:cNvPr>
          <p:cNvGrpSpPr/>
          <p:nvPr/>
        </p:nvGrpSpPr>
        <p:grpSpPr>
          <a:xfrm>
            <a:off x="1909106" y="2087291"/>
            <a:ext cx="311833" cy="31025"/>
            <a:chOff x="8571429" y="4203394"/>
            <a:chExt cx="623665" cy="62049"/>
          </a:xfrm>
        </p:grpSpPr>
        <p:pic>
          <p:nvPicPr>
            <p:cNvPr id="36" name="Object 68">
              <a:extLst>
                <a:ext uri="{FF2B5EF4-FFF2-40B4-BE49-F238E27FC236}">
                  <a16:creationId xmlns:a16="http://schemas.microsoft.com/office/drawing/2014/main" id="{F51418E1-BAA0-405E-93ED-D10DF2BC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37" name="그룹 1020">
            <a:extLst>
              <a:ext uri="{FF2B5EF4-FFF2-40B4-BE49-F238E27FC236}">
                <a16:creationId xmlns:a16="http://schemas.microsoft.com/office/drawing/2014/main" id="{206D46C5-3CC4-4CC6-8BB9-EC30A0268C69}"/>
              </a:ext>
            </a:extLst>
          </p:cNvPr>
          <p:cNvGrpSpPr/>
          <p:nvPr/>
        </p:nvGrpSpPr>
        <p:grpSpPr>
          <a:xfrm>
            <a:off x="1909106" y="3039636"/>
            <a:ext cx="311833" cy="31025"/>
            <a:chOff x="8571429" y="7132751"/>
            <a:chExt cx="623665" cy="62049"/>
          </a:xfrm>
        </p:grpSpPr>
        <p:pic>
          <p:nvPicPr>
            <p:cNvPr id="39" name="Object 71">
              <a:extLst>
                <a:ext uri="{FF2B5EF4-FFF2-40B4-BE49-F238E27FC236}">
                  <a16:creationId xmlns:a16="http://schemas.microsoft.com/office/drawing/2014/main" id="{F841A28C-7B70-4B5C-B55A-170F2C12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40" name="Object 22">
            <a:extLst>
              <a:ext uri="{FF2B5EF4-FFF2-40B4-BE49-F238E27FC236}">
                <a16:creationId xmlns:a16="http://schemas.microsoft.com/office/drawing/2014/main" id="{B3C5ADF4-7C24-42DF-8FD2-7DED727BF9EB}"/>
              </a:ext>
            </a:extLst>
          </p:cNvPr>
          <p:cNvSpPr txBox="1"/>
          <p:nvPr/>
        </p:nvSpPr>
        <p:spPr>
          <a:xfrm>
            <a:off x="2196143" y="2354117"/>
            <a:ext cx="3510924" cy="679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현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)KTDS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 전략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AX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본부장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 IT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부문 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IT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컨설팅본부장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 </a:t>
            </a:r>
            <a:r>
              <a:rPr lang="en-US" altLang="ko-KR" sz="1100" dirty="0" err="1">
                <a:solidFill>
                  <a:srgbClr val="281153"/>
                </a:solidFill>
                <a:latin typeface="페이퍼로지 5 Medium"/>
                <a:ea typeface="페이퍼로지 5 Medium"/>
              </a:rPr>
              <a:t>NexR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 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사외이사 </a:t>
            </a:r>
            <a:endParaRPr lang="en-US" sz="110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6503C4-9DB7-4FCD-97DD-B7507AD41D75}"/>
              </a:ext>
            </a:extLst>
          </p:cNvPr>
          <p:cNvGrpSpPr/>
          <p:nvPr/>
        </p:nvGrpSpPr>
        <p:grpSpPr>
          <a:xfrm>
            <a:off x="2113882" y="5661263"/>
            <a:ext cx="4579230" cy="727917"/>
            <a:chOff x="4031074" y="1363572"/>
            <a:chExt cx="4579230" cy="727917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049A6BBC-2B0D-4798-8917-12B09DDF6B01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47" name="Object 8">
                <a:extLst>
                  <a:ext uri="{FF2B5EF4-FFF2-40B4-BE49-F238E27FC236}">
                    <a16:creationId xmlns:a16="http://schemas.microsoft.com/office/drawing/2014/main" id="{ED155D62-C4EC-45C1-9991-D771868B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FD21DF01-7E5A-4292-B38F-72010FA9C4A3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765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214334" indent="-214334" defTabSz="914446"/>
              <a:r>
                <a:rPr lang="en-US" altLang="ko-KR" sz="1100" dirty="0">
                  <a:latin typeface="페이퍼로지 5 Medium"/>
                  <a:ea typeface="페이퍼로지 5 Medium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ohintaek@gmail.com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 </a:t>
              </a:r>
            </a:p>
            <a:p>
              <a:pPr marL="214334" indent="-214334" defTabSz="914446"/>
              <a:r>
                <a:rPr lang="en-US" altLang="ko-KR" sz="1100" dirty="0">
                  <a:latin typeface="페이퍼로지 5 Medium"/>
                  <a:ea typeface="페이퍼로지 5 Medium"/>
                </a:rPr>
                <a:t>010-3010-1651(</a:t>
              </a:r>
              <a:r>
                <a:rPr lang="ko-KR" altLang="en-US" sz="1100" dirty="0">
                  <a:latin typeface="페이퍼로지 5 Medium"/>
                  <a:ea typeface="페이퍼로지 5 Medium"/>
                </a:rPr>
                <a:t>언제든지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 </a:t>
              </a:r>
              <a:r>
                <a:rPr lang="ko-KR" altLang="en-US" sz="1100" dirty="0">
                  <a:latin typeface="페이퍼로지 5 Medium"/>
                  <a:ea typeface="페이퍼로지 5 Medium"/>
                </a:rPr>
                <a:t>연락을 해도 좋습니다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D8E9D75F-B6A6-4FB4-9DAD-C9D3DD8C7772}"/>
                </a:ext>
              </a:extLst>
            </p:cNvPr>
            <p:cNvSpPr txBox="1"/>
            <p:nvPr/>
          </p:nvSpPr>
          <p:spPr>
            <a:xfrm>
              <a:off x="4189908" y="1390920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46"/>
              <a:r>
                <a:rPr lang="ko-KR" altLang="en-US" sz="1600" b="1" dirty="0">
                  <a:solidFill>
                    <a:srgbClr val="281153"/>
                  </a:solidFill>
                  <a:latin typeface="페이퍼로지 8 ExtraBold"/>
                  <a:ea typeface="페이퍼로지 8 ExtraBold"/>
                </a:rPr>
                <a:t>연락처</a:t>
              </a:r>
              <a:endParaRPr lang="en-US" sz="1600" b="1" dirty="0">
                <a:solidFill>
                  <a:srgbClr val="281153"/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687E0685-5CF2-4625-AA84-75881C590211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46" name="Object 65">
                <a:extLst>
                  <a:ext uri="{FF2B5EF4-FFF2-40B4-BE49-F238E27FC236}">
                    <a16:creationId xmlns:a16="http://schemas.microsoft.com/office/drawing/2014/main" id="{1A95D6DC-C3D7-497F-A9DA-E6CE24AC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79048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500" dirty="0" err="1">
                <a:solidFill>
                  <a:srgbClr val="4C4C4E"/>
                </a:solidFill>
                <a:latin typeface="맑은 고딕"/>
                <a:ea typeface="맑은 고딕"/>
              </a:rPr>
              <a:t>전처리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248984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코드 작성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불용어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목록 작성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한글 추출 및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불용어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제외 처리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4" y="1867679"/>
            <a:ext cx="8596489" cy="1015663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불용어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목록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필요에 따라 수정 또는 추가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257693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있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것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보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않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없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사람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아니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같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우리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한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지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말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그렇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위하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너무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진짜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하다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보다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같다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있다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\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되다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들다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8C633AE-84AC-7F21-4EF1-80BDD16F185A}"/>
              </a:ext>
            </a:extLst>
          </p:cNvPr>
          <p:cNvSpPr txBox="1"/>
          <p:nvPr/>
        </p:nvSpPr>
        <p:spPr>
          <a:xfrm>
            <a:off x="1969214" y="3531406"/>
            <a:ext cx="8596489" cy="2246769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filtered_comments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</a:t>
            </a: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comment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comments: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댓글이 한국어라면 필터링 작업 수행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detect(comment) ==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'ko'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   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텍스트 정제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한글 추출 및 특수문자 제거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comment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re.sub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'[^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ㄱ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ㅎㅏ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ㅣ가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힣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]'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comment)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토큰화 및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불용어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제거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tokenized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okt.morphs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(comment, stem=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tokenized = [word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tokenized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filtered_comment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.join(tokenized)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filtered_comments.append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filtered_comment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pass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언어 감지 실패 시 무시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8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500" dirty="0" err="1">
                <a:solidFill>
                  <a:srgbClr val="4C4C4E"/>
                </a:solidFill>
                <a:latin typeface="맑은 고딕"/>
                <a:ea typeface="맑은 고딕"/>
              </a:rPr>
              <a:t>전처리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8093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코드 작성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처리 결과를 표로 만들어 확인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4" y="1834306"/>
            <a:ext cx="8596489" cy="1015663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처리 결과 확인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pd.DataFrame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"Comments"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comments[: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"Filtered Comments"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filtered_comments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df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BCA107-9537-62B5-BDB9-39D84F3B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214" y="2929467"/>
            <a:ext cx="5310716" cy="269877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6B0E5BA6-CFA8-CF30-52D7-EF69947FF937}"/>
              </a:ext>
            </a:extLst>
          </p:cNvPr>
          <p:cNvSpPr txBox="1"/>
          <p:nvPr/>
        </p:nvSpPr>
        <p:spPr>
          <a:xfrm>
            <a:off x="1969214" y="5786221"/>
            <a:ext cx="9220196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처리 결과에 몇몇 오류가 보이지만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(</a:t>
            </a:r>
            <a:r>
              <a:rPr lang="ko-KR" altLang="en-US" sz="11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잘</a:t>
            </a:r>
            <a:r>
              <a:rPr lang="en-US" altLang="ko-KR" sz="11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  <a:sym typeface="Wingdings" panose="05000000000000000000" pitchFamily="2" charset="2"/>
              </a:rPr>
              <a:t>  </a:t>
            </a:r>
            <a:r>
              <a:rPr lang="ko-KR" altLang="en-US" sz="11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자다</a:t>
            </a:r>
            <a:r>
              <a:rPr lang="en-US" altLang="ko-KR" sz="11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, </a:t>
            </a:r>
            <a:r>
              <a:rPr lang="ko-KR" altLang="en-US" sz="11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참 </a:t>
            </a:r>
            <a:r>
              <a:rPr lang="en-US" altLang="ko-KR" sz="11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  <a:sym typeface="Wingdings" panose="05000000000000000000" pitchFamily="2" charset="2"/>
              </a:rPr>
              <a:t> </a:t>
            </a:r>
            <a:r>
              <a:rPr lang="ko-KR" altLang="en-US" sz="11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  <a:sym typeface="Wingdings" panose="05000000000000000000" pitchFamily="2" charset="2"/>
              </a:rPr>
              <a:t>차다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)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큰 문제는 없어 보인다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이런 몇몇 오류를 제거하면서 프로그램의 품질이 높아지게 된다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2084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2500" dirty="0" err="1">
                <a:solidFill>
                  <a:srgbClr val="4C4C4E"/>
                </a:solidFill>
                <a:latin typeface="맑은 고딕"/>
                <a:ea typeface="맑은 고딕"/>
              </a:rPr>
              <a:t>전처리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9296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코드 작성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preprocess_text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함수 정의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입력 데이터의 품질을 높이는 처리 과정을 추가로 진행하면서 워드 클라우드의 입력 양식에 맞도록 데이터 가공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6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4" y="2188052"/>
            <a:ext cx="8596489" cy="2862322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preprocess_text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filtered_comments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형으로 변경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정규표현식을 사용하여 단어들을 추출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words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re.findall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'\b\w+\b'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한 글자로 된 단어는 제외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[word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words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(word) &gt;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변형된 단어가 불용어인 경우 해당 불용어를 제외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[word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word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000" dirty="0">
                <a:solidFill>
                  <a:srgbClr val="008000"/>
                </a:solidFill>
                <a:latin typeface="Consolas" panose="020B0609020204030204" pitchFamily="49" charset="0"/>
              </a:rPr>
              <a:t>list</a:t>
            </a:r>
            <a:r>
              <a:rPr lang="ko-KR" alt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dirty="0">
                <a:solidFill>
                  <a:srgbClr val="008000"/>
                </a:solidFill>
                <a:latin typeface="Consolas" panose="020B0609020204030204" pitchFamily="49" charset="0"/>
              </a:rPr>
              <a:t>type</a:t>
            </a:r>
            <a:r>
              <a:rPr lang="ko-KR" alt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filtered_words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공백으로 연결하여 하나의 텍스트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(string type)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</a:t>
            </a:r>
            <a:r>
              <a:rPr lang="ko-KR" altLang="en-US" sz="1000" dirty="0">
                <a:solidFill>
                  <a:srgbClr val="008000"/>
                </a:solidFill>
                <a:latin typeface="Consolas" panose="020B0609020204030204" pitchFamily="49" charset="0"/>
              </a:rPr>
              <a:t>변경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processed_text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processed_text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90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생성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44559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함수를 호출하여 워드 클라우드를 만들고 그려본다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함수 정의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입력된 데이터를 이용하여 실제 워드 클라우드를 만드는 함수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가장 큰 폰트와 가장 작은 폰트를 정의 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대비 효과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배경색을 변경 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현재는 흰 색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)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하거나 전체적으로 사용되는 컬러를 조정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표시할 최대 단어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max_words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수 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예시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오른쪽 그림 위에서부터 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100, 200,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300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개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 (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만드는 워드 클라우드 이미지가 커질수록 이 숫자도 커져야 빈 공간이 적어진다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클라우드를 그리는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display_word_cloud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함수 정의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4" y="3201263"/>
            <a:ext cx="7428415" cy="1785104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(width=width, height=height,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background_color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colormap=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viridis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dirty="0">
                <a:solidFill>
                  <a:srgbClr val="116644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generate_from_frequencies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47CC56-738B-A25F-DF52-903FEE53A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5" y="336128"/>
            <a:ext cx="2043014" cy="204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DE6AA59-8A46-EE80-B8AE-550163C15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5" y="2435845"/>
            <a:ext cx="2043014" cy="204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D30429B-869A-4132-C170-D1BB14DAB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5" y="4535562"/>
            <a:ext cx="2043014" cy="204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F4614AD4-E291-B05D-EF36-8F6EC5D66987}"/>
              </a:ext>
            </a:extLst>
          </p:cNvPr>
          <p:cNvSpPr txBox="1"/>
          <p:nvPr/>
        </p:nvSpPr>
        <p:spPr>
          <a:xfrm>
            <a:off x="1969214" y="5465397"/>
            <a:ext cx="7428415" cy="861774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plt.figure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facecolor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plt.imshow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plt.axis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"off"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plt.tight_layout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(pad=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3983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생성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36954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참고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: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컬러맵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종류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여기서는 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viridis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사용함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5D1B9-1AC7-C1E8-267F-78F9C1221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172" y="1530658"/>
            <a:ext cx="7437765" cy="1804572"/>
          </a:xfrm>
          <a:prstGeom prst="rect">
            <a:avLst/>
          </a:prstGeom>
        </p:spPr>
      </p:pic>
      <p:sp>
        <p:nvSpPr>
          <p:cNvPr id="10" name="직사각형 30">
            <a:extLst>
              <a:ext uri="{FF2B5EF4-FFF2-40B4-BE49-F238E27FC236}">
                <a16:creationId xmlns:a16="http://schemas.microsoft.com/office/drawing/2014/main" id="{6DF76143-CDE4-1776-C822-FB473A9FCC86}"/>
              </a:ext>
            </a:extLst>
          </p:cNvPr>
          <p:cNvSpPr/>
          <p:nvPr/>
        </p:nvSpPr>
        <p:spPr>
          <a:xfrm>
            <a:off x="5997286" y="2466267"/>
            <a:ext cx="1564869" cy="264138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cxnSp>
        <p:nvCxnSpPr>
          <p:cNvPr id="11" name="연결선: 꺾임 31">
            <a:extLst>
              <a:ext uri="{FF2B5EF4-FFF2-40B4-BE49-F238E27FC236}">
                <a16:creationId xmlns:a16="http://schemas.microsoft.com/office/drawing/2014/main" id="{EA1C374B-0FCE-E30F-07A4-E5FBCCB1D092}"/>
              </a:ext>
            </a:extLst>
          </p:cNvPr>
          <p:cNvCxnSpPr>
            <a:cxnSpLocks/>
          </p:cNvCxnSpPr>
          <p:nvPr/>
        </p:nvCxnSpPr>
        <p:spPr>
          <a:xfrm>
            <a:off x="3270482" y="2255965"/>
            <a:ext cx="2726804" cy="314253"/>
          </a:xfrm>
          <a:prstGeom prst="bentConnector3">
            <a:avLst>
              <a:gd name="adj1" fmla="val 50000"/>
            </a:avLst>
          </a:prstGeom>
          <a:noFill/>
          <a:ln w="28575" cap="flat">
            <a:solidFill>
              <a:srgbClr val="FF0000">
                <a:alpha val="70000"/>
              </a:srgbClr>
            </a:solidFill>
            <a:prstDash val="solid"/>
            <a:miter/>
            <a:tailEnd type="arrow"/>
          </a:ln>
        </p:spPr>
      </p:cxnSp>
      <p:sp>
        <p:nvSpPr>
          <p:cNvPr id="18" name="TextBox 2">
            <a:extLst>
              <a:ext uri="{FF2B5EF4-FFF2-40B4-BE49-F238E27FC236}">
                <a16:creationId xmlns:a16="http://schemas.microsoft.com/office/drawing/2014/main" id="{7C22D3F1-5FCB-DECE-59B2-8B55E096FD2C}"/>
              </a:ext>
            </a:extLst>
          </p:cNvPr>
          <p:cNvSpPr txBox="1"/>
          <p:nvPr/>
        </p:nvSpPr>
        <p:spPr>
          <a:xfrm>
            <a:off x="1486485" y="4105761"/>
            <a:ext cx="9220196" cy="22097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다른 색상셋으로 시도할 경우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오른쪽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컬러맵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정보 참조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아래 사이트에서 더 많은 컬러 정보 참고 가능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defTabSz="457200">
              <a:lnSpc>
                <a:spcPct val="13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dirty="0">
                <a:hlinkClick r:id="rId4"/>
              </a:rPr>
              <a:t>https://matplotlib.org/3.1.3/gallery/color/colormap_reference.html?highlight=colormap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D7A646-62DF-0467-431C-9E31BA70D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1"/>
          <a:stretch/>
        </p:blipFill>
        <p:spPr bwMode="auto">
          <a:xfrm>
            <a:off x="4139172" y="3568085"/>
            <a:ext cx="549974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792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생성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2492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생성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4" y="1380443"/>
            <a:ext cx="8737467" cy="5016758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"__main__"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"youtube_comments.txt"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한글 폰트 경로 설정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설정이 없으면 한글이 깨짐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원하는 폰트를 업로드했을 경우 해당 폰트 파일명으로 변경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"NanumGothic.ttf"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fontprop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fm.FontProperties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fname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filtered_comments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텍스트 전처리를 수행합니다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입력 데이터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전처리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processed_text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preprocess_text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단어들의 빈도수를 계산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word_freq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Counter(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processed_text.split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단어들을 빈도수가 높은 순으로 내림차순으로 정렬한 후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딕셔너리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형태로 변환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sorted_word_freq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257693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word_freq.items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key=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lambda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x: x[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reverse=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워드클라우드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이미지의 너비와 높이를 설정</a:t>
            </a:r>
            <a:endParaRPr lang="en-US" altLang="ko-KR" sz="10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경험상 이 크기가 클수록 글자들이 더 꽉 차는 느낌</a:t>
            </a:r>
            <a:endParaRPr lang="en-US" altLang="ko-KR" sz="10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2000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2000</a:t>
            </a:r>
          </a:p>
          <a:p>
            <a:endParaRPr lang="en-US" altLang="ko-KR" sz="1000" b="0" dirty="0">
              <a:solidFill>
                <a:srgbClr val="11664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값을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으로 설정하면 단어들이 무작위로 배열됨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</a:p>
          <a:p>
            <a:endParaRPr lang="en-US" altLang="ko-KR" sz="10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 생성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sorted_word_freq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 화면에 그리기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 이미지를 파일로 저장 가능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word_cloud.to_file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("wordcloud.png")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676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생성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2492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이미지 크기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image_width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image_height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차이 비교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8D737D-F3A9-BEA6-919B-C662A1910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86" y="1685856"/>
            <a:ext cx="2786028" cy="27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4E40D8F-E803-D4AF-453A-73D9707BE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36" y="1685855"/>
            <a:ext cx="2786028" cy="27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6794CF-1459-6514-42F6-B5BB90BB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86" y="1685855"/>
            <a:ext cx="2786028" cy="278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265662DE-9D34-F47E-68F4-CC97EFB96032}"/>
              </a:ext>
            </a:extLst>
          </p:cNvPr>
          <p:cNvSpPr txBox="1"/>
          <p:nvPr/>
        </p:nvSpPr>
        <p:spPr>
          <a:xfrm>
            <a:off x="2087618" y="4642832"/>
            <a:ext cx="1583763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image_width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= 1000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image_height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= 1000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85D14B1B-DFC4-9B24-44C6-90EC606594D6}"/>
              </a:ext>
            </a:extLst>
          </p:cNvPr>
          <p:cNvSpPr txBox="1"/>
          <p:nvPr/>
        </p:nvSpPr>
        <p:spPr>
          <a:xfrm>
            <a:off x="5410368" y="4642832"/>
            <a:ext cx="1583763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image_width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= 2000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image_height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= 2000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312A8791-C0C2-4D4E-4DC6-5B8916E6DFA4}"/>
              </a:ext>
            </a:extLst>
          </p:cNvPr>
          <p:cNvSpPr txBox="1"/>
          <p:nvPr/>
        </p:nvSpPr>
        <p:spPr>
          <a:xfrm>
            <a:off x="8733118" y="4642832"/>
            <a:ext cx="1583763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image_width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= 3000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image_height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= 3000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1F823470-CFB9-0081-C9EC-7FBB52B117CD}"/>
              </a:ext>
            </a:extLst>
          </p:cNvPr>
          <p:cNvSpPr txBox="1"/>
          <p:nvPr/>
        </p:nvSpPr>
        <p:spPr>
          <a:xfrm>
            <a:off x="1914509" y="5786221"/>
            <a:ext cx="8364148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R="0" lvl="0" algn="ctr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Colab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예제는 아래 링크에서 확인 가능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R="0" lvl="0" algn="ctr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  <a:hlinkClick r:id="rId6"/>
              </a:rPr>
              <a:t>https://colab.research.google.com/drive/1qmBWtiR1LyTSpSGRqrLUco70gZ-ISij5?usp=sharing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16137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</a:t>
            </a:r>
            <a:r>
              <a:rPr lang="ko-KR" altLang="en-US" sz="2500" b="0" i="0" u="none" strike="noStrike" kern="1200" cap="none" spc="0" baseline="0" dirty="0" err="1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마스킹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클라우드를 생성할 때 특정 이미지나 모양을 기반으로 워드 클라우드를 만드는 것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아래 이미지와 같이 다양한 형태의 워드 클라우드를 만들 수 있다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C5EE35-ED18-363A-9B3A-F1F880233F1A}"/>
              </a:ext>
            </a:extLst>
          </p:cNvPr>
          <p:cNvGrpSpPr/>
          <p:nvPr/>
        </p:nvGrpSpPr>
        <p:grpSpPr>
          <a:xfrm>
            <a:off x="901369" y="1812817"/>
            <a:ext cx="10676012" cy="4588064"/>
            <a:chOff x="901369" y="1812817"/>
            <a:chExt cx="10676012" cy="4588064"/>
          </a:xfrm>
        </p:grpSpPr>
        <p:pic>
          <p:nvPicPr>
            <p:cNvPr id="5124" name="Picture 4" descr="DataViz Mastery Part 2 - Word Clouds :: Mubaris">
              <a:extLst>
                <a:ext uri="{FF2B5EF4-FFF2-40B4-BE49-F238E27FC236}">
                  <a16:creationId xmlns:a16="http://schemas.microsoft.com/office/drawing/2014/main" id="{B8B6C9B6-D1AB-6BBA-E734-BD91348568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941" y="2188984"/>
              <a:ext cx="5087462" cy="195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Python] Wordcloud 만들기">
              <a:extLst>
                <a:ext uri="{FF2B5EF4-FFF2-40B4-BE49-F238E27FC236}">
                  <a16:creationId xmlns:a16="http://schemas.microsoft.com/office/drawing/2014/main" id="{BCE1B959-C093-8254-F928-0BCACCB83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369" y="1812817"/>
              <a:ext cx="3077774" cy="3232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518AAF1-FA2A-E4A4-8A93-286566378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6091" y="2850433"/>
              <a:ext cx="2951290" cy="3372903"/>
            </a:xfrm>
            <a:prstGeom prst="rect">
              <a:avLst/>
            </a:prstGeom>
          </p:spPr>
        </p:pic>
        <p:pic>
          <p:nvPicPr>
            <p:cNvPr id="5122" name="Picture 2" descr="Create Word Cloud into any Shape you want using Python | by Fahmi Nurfikri  | Towards Data Science">
              <a:extLst>
                <a:ext uri="{FF2B5EF4-FFF2-40B4-BE49-F238E27FC236}">
                  <a16:creationId xmlns:a16="http://schemas.microsoft.com/office/drawing/2014/main" id="{2494EC30-6D08-4BD0-70E6-3DB7C52CF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2975" y="3913365"/>
              <a:ext cx="3991268" cy="24875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90220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</a:t>
            </a:r>
            <a:r>
              <a:rPr lang="ko-KR" altLang="en-US" sz="2500" b="0" i="0" u="none" strike="noStrike" kern="1200" cap="none" spc="0" baseline="0" dirty="0" err="1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마스킹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8093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마스킹용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이미지 준비 및 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Colab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에 파일 업로드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아래 이미지를 그림으로 저장하거나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밤양갱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 링크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에서 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PC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로 다운로드하여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밤양갱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png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파일로 저장한다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저장한 파일을 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Colab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에 업로드한다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C3AC6E98-9126-034F-A8A2-01A74B73D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15" y="2085843"/>
            <a:ext cx="5925508" cy="28659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2931BE-6D84-6DCD-5B16-C0898CA21B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25"/>
          <a:stretch/>
        </p:blipFill>
        <p:spPr>
          <a:xfrm>
            <a:off x="8353470" y="2508678"/>
            <a:ext cx="2459143" cy="184064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1" name="직사각형 30">
            <a:extLst>
              <a:ext uri="{FF2B5EF4-FFF2-40B4-BE49-F238E27FC236}">
                <a16:creationId xmlns:a16="http://schemas.microsoft.com/office/drawing/2014/main" id="{1B2D514D-C8EC-40C3-3480-BACC94605E92}"/>
              </a:ext>
            </a:extLst>
          </p:cNvPr>
          <p:cNvSpPr/>
          <p:nvPr/>
        </p:nvSpPr>
        <p:spPr>
          <a:xfrm>
            <a:off x="8800606" y="4014738"/>
            <a:ext cx="884025" cy="34125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Isosceles Triangle 4">
            <a:extLst>
              <a:ext uri="{FF2B5EF4-FFF2-40B4-BE49-F238E27FC236}">
                <a16:creationId xmlns:a16="http://schemas.microsoft.com/office/drawing/2014/main" id="{2F7EFBB5-3687-934A-44DB-C955B70C05BE}"/>
              </a:ext>
            </a:extLst>
          </p:cNvPr>
          <p:cNvSpPr/>
          <p:nvPr/>
        </p:nvSpPr>
        <p:spPr>
          <a:xfrm rot="5400013">
            <a:off x="7601667" y="3298852"/>
            <a:ext cx="809387" cy="260293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270"/>
              <a:gd name="f11" fmla="+- 0 0 -180"/>
              <a:gd name="f12" fmla="+- 0 0 -9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f18 1 f3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0 f2"/>
              <a:gd name="f34" fmla="+- f26 0 f2"/>
              <a:gd name="f35" fmla="+- f27 0 f2"/>
              <a:gd name="f36" fmla="+- f28 0 f2"/>
              <a:gd name="f37" fmla="min f30 f29"/>
              <a:gd name="f38" fmla="*/ f31 1 f24"/>
              <a:gd name="f39" fmla="*/ f32 1 f24"/>
              <a:gd name="f40" fmla="val f38"/>
              <a:gd name="f41" fmla="val f39"/>
              <a:gd name="f42" fmla="*/ f16 f37 1"/>
              <a:gd name="f43" fmla="+- f41 0 f16"/>
              <a:gd name="f44" fmla="+- f40 0 f16"/>
              <a:gd name="f45" fmla="*/ f41 f37 1"/>
              <a:gd name="f46" fmla="*/ f40 f37 1"/>
              <a:gd name="f47" fmla="*/ f43 1 2"/>
              <a:gd name="f48" fmla="*/ f44 1 2"/>
              <a:gd name="f49" fmla="*/ f44 f17 1"/>
              <a:gd name="f50" fmla="+- f16 f47 0"/>
              <a:gd name="f51" fmla="*/ f49 1 200000"/>
              <a:gd name="f52" fmla="*/ f49 1 100000"/>
              <a:gd name="f53" fmla="+- f51 f48 0"/>
              <a:gd name="f54" fmla="*/ f51 f37 1"/>
              <a:gd name="f55" fmla="*/ f50 f37 1"/>
              <a:gd name="f56" fmla="*/ f52 f37 1"/>
              <a:gd name="f57" fmla="*/ f53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56" y="f42"/>
              </a:cxn>
              <a:cxn ang="f34">
                <a:pos x="f54" y="f55"/>
              </a:cxn>
              <a:cxn ang="f35">
                <a:pos x="f42" y="f45"/>
              </a:cxn>
              <a:cxn ang="f35">
                <a:pos x="f56" y="f45"/>
              </a:cxn>
              <a:cxn ang="f35">
                <a:pos x="f46" y="f45"/>
              </a:cxn>
              <a:cxn ang="f36">
                <a:pos x="f57" y="f55"/>
              </a:cxn>
            </a:cxnLst>
            <a:rect l="f54" t="f55" r="f57" b="f45"/>
            <a:pathLst>
              <a:path>
                <a:moveTo>
                  <a:pt x="f42" y="f45"/>
                </a:moveTo>
                <a:lnTo>
                  <a:pt x="f56" y="f42"/>
                </a:lnTo>
                <a:lnTo>
                  <a:pt x="f46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37D52625-4D29-ADB0-2046-126809B34B05}"/>
              </a:ext>
            </a:extLst>
          </p:cNvPr>
          <p:cNvSpPr txBox="1"/>
          <p:nvPr/>
        </p:nvSpPr>
        <p:spPr>
          <a:xfrm>
            <a:off x="1723415" y="5150045"/>
            <a:ext cx="8983266" cy="5293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R="0" lvl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클라우드를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마스킹할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경우 흰색이 아닌 모든 부분에 워드 클라우드 글자가 그려진다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  <a:p>
            <a:pPr marR="0" lvl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이미지 준비할 때 이 점을 고려하자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4390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</a:t>
            </a:r>
            <a:r>
              <a:rPr lang="ko-KR" altLang="en-US" sz="2500" b="0" i="0" u="none" strike="noStrike" kern="1200" cap="none" spc="0" baseline="0" dirty="0" err="1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마스킹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3330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마스킹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이미지를 워드 클라우드용 변수 처리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이미지 처리 위해 이미지 관련 모듈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임포트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컬러 정보를 담고 있는 숫자 배열 처리 위한 모듈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임포트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생성 함수 재정의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- mask = mask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부분 추가됨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87A5252-6049-1651-AC47-4995E574F716}"/>
              </a:ext>
            </a:extLst>
          </p:cNvPr>
          <p:cNvSpPr txBox="1"/>
          <p:nvPr/>
        </p:nvSpPr>
        <p:spPr>
          <a:xfrm>
            <a:off x="1969214" y="1853772"/>
            <a:ext cx="8737467" cy="1631216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PIL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밤양갱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mask_image.convert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"RGBA"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백그라운드가 흰색인 이미지를 생성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Image.new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"RGB"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mask_image.size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mask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위에 붙이고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마스크로 사용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mask.paste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(mask)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DD92616-9735-D8AB-AD8C-5AFBE5189023}"/>
              </a:ext>
            </a:extLst>
          </p:cNvPr>
          <p:cNvSpPr txBox="1"/>
          <p:nvPr/>
        </p:nvSpPr>
        <p:spPr>
          <a:xfrm>
            <a:off x="1969214" y="4351526"/>
            <a:ext cx="8737467" cy="1938992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(width=width, height=height,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background_color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colormap=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viridis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mask=mask,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generate_from_frequencies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1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DD6FAD3B-0953-C985-24AC-F9F91EAF2BE1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준비</a:t>
            </a: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BE81FF44-736E-1300-81E3-77D80025F2E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541B0FA1-DF33-7C6D-5A82-B4955F27911A}"/>
              </a:ext>
            </a:extLst>
          </p:cNvPr>
          <p:cNvSpPr txBox="1"/>
          <p:nvPr/>
        </p:nvSpPr>
        <p:spPr>
          <a:xfrm>
            <a:off x="1486485" y="1009497"/>
            <a:ext cx="9220196" cy="36101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학습목표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: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클라우드로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분석하기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800100" marR="0" lvl="1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유튜브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준비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800100" marR="0" lvl="1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유튜브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사전 준비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생성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결과 분석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800100" marR="0" lvl="1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데이터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방향성 및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과정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800100" marR="0" lvl="1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ourier New"/>
              <a:buChar char="o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전처리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코드 작성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클라우드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생성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워드 클라우드 </a:t>
            </a:r>
            <a:r>
              <a:rPr lang="ko-KR" alt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마스킹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81441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</a:t>
            </a:r>
            <a:r>
              <a:rPr lang="ko-KR" altLang="en-US" sz="2500" b="0" i="0" u="none" strike="noStrike" kern="1200" cap="none" spc="0" baseline="0" dirty="0" err="1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마스킹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9296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이미지 그리기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기존 코드와 동일함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R="0" lvl="0" algn="ctr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마스킹된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워드 클라우드 결과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87A5252-6049-1651-AC47-4995E574F716}"/>
              </a:ext>
            </a:extLst>
          </p:cNvPr>
          <p:cNvSpPr txBox="1"/>
          <p:nvPr/>
        </p:nvSpPr>
        <p:spPr>
          <a:xfrm>
            <a:off x="1969214" y="1600142"/>
            <a:ext cx="8737467" cy="707886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sorted_word_freq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클라우드를 표시합니다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973BC6-DE31-09F2-2E90-E32E0271DE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8" t="19235" r="12158" b="19235"/>
          <a:stretch/>
        </p:blipFill>
        <p:spPr bwMode="auto">
          <a:xfrm>
            <a:off x="1782107" y="3035036"/>
            <a:ext cx="8627786" cy="34139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19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</a:t>
            </a:r>
            <a:r>
              <a:rPr lang="ko-KR" altLang="en-US" sz="2500" b="0" i="0" u="none" strike="noStrike" kern="1200" cap="none" spc="0" baseline="0" dirty="0" err="1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마스킹</a:t>
            </a: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en-US" alt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(</a:t>
            </a: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반전</a:t>
            </a:r>
            <a:r>
              <a:rPr lang="en-US" alt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)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333007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마스킹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이미지를 반전 처리하면 워드 클라우드 글자 그려지는 부분을 반대로 그릴 수 있다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이미지 반전 후 흰색 비슷한 부분을 모두 하얗게 만들기 위해 </a:t>
            </a: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컬러값이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200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이상이면 모두 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255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로 변경함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5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생성 함수 재정의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- mask = 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inverted_mask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로 수정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87A5252-6049-1651-AC47-4995E574F716}"/>
              </a:ext>
            </a:extLst>
          </p:cNvPr>
          <p:cNvSpPr txBox="1"/>
          <p:nvPr/>
        </p:nvSpPr>
        <p:spPr>
          <a:xfrm>
            <a:off x="1969214" y="1613922"/>
            <a:ext cx="8737467" cy="1785104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밤양갱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png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mask_image.convert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"RGBA"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백그라운드가 흰색인 이미지를 생성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Image.new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"RGB"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mask_image.size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mask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위에 붙이고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마스크로 사용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mask.paste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mask_image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mask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(mask)</a:t>
            </a: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색상 반전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inverted_mask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mask</a:t>
            </a: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inverted_mask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inverted_mask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255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DD92616-9735-D8AB-AD8C-5AFBE5189023}"/>
              </a:ext>
            </a:extLst>
          </p:cNvPr>
          <p:cNvSpPr txBox="1"/>
          <p:nvPr/>
        </p:nvSpPr>
        <p:spPr>
          <a:xfrm>
            <a:off x="1969214" y="4351526"/>
            <a:ext cx="8737467" cy="1938992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(width=width, height=height,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background_color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max_font_size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colormap=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viridis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max_words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mask=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inverted_mask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generate_from_frequencies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text_data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30">
            <a:extLst>
              <a:ext uri="{FF2B5EF4-FFF2-40B4-BE49-F238E27FC236}">
                <a16:creationId xmlns:a16="http://schemas.microsoft.com/office/drawing/2014/main" id="{A2EA16D4-2FE0-669B-CF3D-CE7B88DF5BA0}"/>
              </a:ext>
            </a:extLst>
          </p:cNvPr>
          <p:cNvSpPr/>
          <p:nvPr/>
        </p:nvSpPr>
        <p:spPr>
          <a:xfrm>
            <a:off x="1969214" y="2820441"/>
            <a:ext cx="3116719" cy="61064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887979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</a:t>
            </a:r>
            <a:r>
              <a:rPr lang="ko-KR" altLang="en-US" sz="2500" b="0" i="0" u="none" strike="noStrike" kern="1200" cap="none" spc="0" baseline="0" dirty="0" err="1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마스킹</a:t>
            </a: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en-US" alt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(</a:t>
            </a: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반전</a:t>
            </a:r>
            <a:r>
              <a:rPr lang="en-US" alt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)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9296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워드 클라우드 이미지 그리기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-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기존 코드와 동일함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7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R="0" lvl="0" algn="ctr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마스킹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반전된 워드 클라우드 결과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87A5252-6049-1651-AC47-4995E574F716}"/>
              </a:ext>
            </a:extLst>
          </p:cNvPr>
          <p:cNvSpPr txBox="1"/>
          <p:nvPr/>
        </p:nvSpPr>
        <p:spPr>
          <a:xfrm>
            <a:off x="1969214" y="1600142"/>
            <a:ext cx="8737467" cy="707886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generate_word_cloud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sorted_word_freq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font_path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stopwords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image_width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image_height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워드 클라우드를 표시합니다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display_word_cloud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word_cloud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59C9810-D8C4-B971-3E18-5C9E2D3B4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57" y="2940097"/>
            <a:ext cx="7329686" cy="356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248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</a:t>
            </a:r>
            <a:r>
              <a:rPr lang="ko-KR" altLang="en-US" sz="2500" b="0" i="0" u="none" strike="noStrike" kern="1200" cap="none" spc="0" baseline="0" dirty="0" err="1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마스킹</a:t>
            </a: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en-US" alt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(</a:t>
            </a: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반전</a:t>
            </a:r>
            <a:r>
              <a:rPr lang="en-US" altLang="ko-KR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)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8093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R="0" lvl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마스킹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관련 예제는 아래 링크에서 확인 가능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R="0" lvl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https://colab.research.google.com/drive/1Zm4ew00XHAxxAv5Re2nbeK19Sk5xEpe7?usp=sharing</a:t>
            </a: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6774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FA5CEFD5-93D9-4868-AC91-6AC52E67F4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ectangle 75">
            <a:extLst>
              <a:ext uri="{FF2B5EF4-FFF2-40B4-BE49-F238E27FC236}">
                <a16:creationId xmlns:a16="http://schemas.microsoft.com/office/drawing/2014/main" id="{55664D46-F46F-46A5-880D-0F88364BCE07}"/>
              </a:ext>
            </a:extLst>
          </p:cNvPr>
          <p:cNvSpPr/>
          <p:nvPr/>
        </p:nvSpPr>
        <p:spPr>
          <a:xfrm>
            <a:off x="0" y="0"/>
            <a:ext cx="7594600" cy="6858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23" latinLnBrk="0">
              <a:defRPr/>
            </a:pPr>
            <a:endParaRPr lang="en-US" kern="0" dirty="0">
              <a:solidFill>
                <a:prstClr val="white"/>
              </a:solidFill>
              <a:latin typeface="Arial" panose="020B0604020202020204" pitchFamily="34" charset="0"/>
              <a:ea typeface="페이퍼로지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153" y="1670676"/>
            <a:ext cx="8058295" cy="1036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6134" dirty="0">
                <a:solidFill>
                  <a:srgbClr val="FFFFFF"/>
                </a:solidFill>
                <a:latin typeface="Open Sans ExtraBold" pitchFamily="34" charset="0"/>
                <a:ea typeface="맑은 고딕" panose="020B0503020000020004" pitchFamily="50" charset="-127"/>
                <a:cs typeface="Open Sans ExtraBold" pitchFamily="34" charset="0"/>
              </a:rPr>
              <a:t>THANK YOU</a:t>
            </a:r>
            <a:endParaRPr lang="en-US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384800" y="2257005"/>
            <a:ext cx="155995" cy="155995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447473" y="6019963"/>
            <a:ext cx="409320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ko-KR" altLang="en-US" sz="1667" kern="0" spc="-67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1667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55774DFF-C58B-E8B9-5AE3-00EB290830B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수집</a:t>
            </a:r>
            <a:endParaRPr lang="en-US" sz="2500" b="0" i="0" u="none" strike="noStrike" kern="1200" cap="none" spc="0" baseline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BEB8903D-C16B-265B-9E23-2DEB02CBB551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0EDD907C-2396-B4B4-C2C3-FB726C1DCBE3}"/>
              </a:ext>
            </a:extLst>
          </p:cNvPr>
          <p:cNvSpPr txBox="1"/>
          <p:nvPr/>
        </p:nvSpPr>
        <p:spPr>
          <a:xfrm>
            <a:off x="1486485" y="1009497"/>
            <a:ext cx="9220196" cy="24898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유튜브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댓글을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수집하기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위한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준비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작업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- 1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유튜브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댓글을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수집하기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위해서는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YouTube Data API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라는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것을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사용해야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한다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이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API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를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사용하기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위해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아래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단계를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따라하자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GCP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콘솔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접속하여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아래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단계대로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진행</a:t>
            </a:r>
            <a:endParaRPr lang="ko-KR" sz="1800" b="0" i="0" u="none" strike="noStrike" kern="1200" cap="none" spc="0" baseline="0" dirty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  <a:hlinkClick r:id="rId3"/>
              </a:rPr>
              <a:t>https://console.cloud.google.com/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 </a:t>
            </a: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접속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 </a:t>
            </a: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후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 </a:t>
            </a: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구글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 ID</a:t>
            </a: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로</a:t>
            </a:r>
            <a:r>
              <a:rPr lang="en-US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 </a:t>
            </a:r>
            <a:r>
              <a:rPr lang="ko-KR" sz="1400" b="0" i="0" u="none" strike="noStrike" kern="1200" cap="none" spc="0" baseline="0" dirty="0">
                <a:solidFill>
                  <a:srgbClr val="000000"/>
                </a:solidFill>
                <a:uFillTx/>
                <a:latin typeface="Roboto" pitchFamily="2"/>
                <a:ea typeface="맑은 고딕" pitchFamily="50"/>
              </a:rPr>
              <a:t>로그인</a:t>
            </a:r>
            <a:endParaRPr lang="en-US" sz="1400" b="0" i="0" u="none" strike="noStrike" kern="1200" cap="none" spc="0" baseline="0" dirty="0">
              <a:solidFill>
                <a:srgbClr val="000000"/>
              </a:solidFill>
              <a:uFillTx/>
              <a:latin typeface="Roboto" pitchFamily="2"/>
              <a:ea typeface="맑은 고딕" pitchFamily="50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환영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팝업창에서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서비스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약관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체크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후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 [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동의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및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계속하기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]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Roboto" pitchFamily="2"/>
                <a:ea typeface="맑은 고딕"/>
              </a:rPr>
              <a:t>클릭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[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프로젝트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만들거나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선택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]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클릭하여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새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프로젝트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생성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pic>
        <p:nvPicPr>
          <p:cNvPr id="5" name="그림 3">
            <a:extLst>
              <a:ext uri="{FF2B5EF4-FFF2-40B4-BE49-F238E27FC236}">
                <a16:creationId xmlns:a16="http://schemas.microsoft.com/office/drawing/2014/main" id="{9C4AA58F-1D94-F2F1-1C92-DFB5FE7B6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260" y="3267196"/>
            <a:ext cx="3394920" cy="877129"/>
          </a:xfrm>
          <a:prstGeom prst="rect">
            <a:avLst/>
          </a:prstGeom>
          <a:noFill/>
          <a:ln w="9528" cap="flat">
            <a:solidFill>
              <a:srgbClr val="A6A6A6"/>
            </a:solidFill>
            <a:prstDash val="solid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27A29C-01EE-8179-9277-C990B40AD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719" y="3531559"/>
            <a:ext cx="5112108" cy="348404"/>
          </a:xfrm>
          <a:prstGeom prst="rect">
            <a:avLst/>
          </a:prstGeom>
          <a:noFill/>
          <a:ln w="9528" cap="flat">
            <a:solidFill>
              <a:srgbClr val="A6A6A6"/>
            </a:solidFill>
            <a:prstDash val="solid"/>
          </a:ln>
        </p:spPr>
      </p:pic>
      <p:pic>
        <p:nvPicPr>
          <p:cNvPr id="7" name="그림 9">
            <a:extLst>
              <a:ext uri="{FF2B5EF4-FFF2-40B4-BE49-F238E27FC236}">
                <a16:creationId xmlns:a16="http://schemas.microsoft.com/office/drawing/2014/main" id="{C51AF209-6BCF-0926-20A1-E3D5C3F5E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037" y="4658145"/>
            <a:ext cx="3499481" cy="1382426"/>
          </a:xfrm>
          <a:prstGeom prst="rect">
            <a:avLst/>
          </a:prstGeom>
          <a:noFill/>
          <a:ln w="9528" cap="flat">
            <a:solidFill>
              <a:srgbClr val="A6A6A6"/>
            </a:solidFill>
            <a:prstDash val="solid"/>
          </a:ln>
        </p:spPr>
      </p:pic>
      <p:sp>
        <p:nvSpPr>
          <p:cNvPr id="8" name="Isosceles Triangle 4">
            <a:extLst>
              <a:ext uri="{FF2B5EF4-FFF2-40B4-BE49-F238E27FC236}">
                <a16:creationId xmlns:a16="http://schemas.microsoft.com/office/drawing/2014/main" id="{96BEFD61-4E92-5395-CF36-0BD9F5ECFE49}"/>
              </a:ext>
            </a:extLst>
          </p:cNvPr>
          <p:cNvSpPr/>
          <p:nvPr/>
        </p:nvSpPr>
        <p:spPr>
          <a:xfrm rot="5400013">
            <a:off x="5649843" y="3575610"/>
            <a:ext cx="550240" cy="260293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270"/>
              <a:gd name="f11" fmla="+- 0 0 -180"/>
              <a:gd name="f12" fmla="+- 0 0 -9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f18 1 f3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0 f2"/>
              <a:gd name="f34" fmla="+- f26 0 f2"/>
              <a:gd name="f35" fmla="+- f27 0 f2"/>
              <a:gd name="f36" fmla="+- f28 0 f2"/>
              <a:gd name="f37" fmla="min f30 f29"/>
              <a:gd name="f38" fmla="*/ f31 1 f24"/>
              <a:gd name="f39" fmla="*/ f32 1 f24"/>
              <a:gd name="f40" fmla="val f38"/>
              <a:gd name="f41" fmla="val f39"/>
              <a:gd name="f42" fmla="*/ f16 f37 1"/>
              <a:gd name="f43" fmla="+- f41 0 f16"/>
              <a:gd name="f44" fmla="+- f40 0 f16"/>
              <a:gd name="f45" fmla="*/ f41 f37 1"/>
              <a:gd name="f46" fmla="*/ f40 f37 1"/>
              <a:gd name="f47" fmla="*/ f43 1 2"/>
              <a:gd name="f48" fmla="*/ f44 1 2"/>
              <a:gd name="f49" fmla="*/ f44 f17 1"/>
              <a:gd name="f50" fmla="+- f16 f47 0"/>
              <a:gd name="f51" fmla="*/ f49 1 200000"/>
              <a:gd name="f52" fmla="*/ f49 1 100000"/>
              <a:gd name="f53" fmla="+- f51 f48 0"/>
              <a:gd name="f54" fmla="*/ f51 f37 1"/>
              <a:gd name="f55" fmla="*/ f50 f37 1"/>
              <a:gd name="f56" fmla="*/ f52 f37 1"/>
              <a:gd name="f57" fmla="*/ f53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56" y="f42"/>
              </a:cxn>
              <a:cxn ang="f34">
                <a:pos x="f54" y="f55"/>
              </a:cxn>
              <a:cxn ang="f35">
                <a:pos x="f42" y="f45"/>
              </a:cxn>
              <a:cxn ang="f35">
                <a:pos x="f56" y="f45"/>
              </a:cxn>
              <a:cxn ang="f35">
                <a:pos x="f46" y="f45"/>
              </a:cxn>
              <a:cxn ang="f36">
                <a:pos x="f57" y="f55"/>
              </a:cxn>
            </a:cxnLst>
            <a:rect l="f54" t="f55" r="f57" b="f45"/>
            <a:pathLst>
              <a:path>
                <a:moveTo>
                  <a:pt x="f42" y="f45"/>
                </a:moveTo>
                <a:lnTo>
                  <a:pt x="f56" y="f42"/>
                </a:lnTo>
                <a:lnTo>
                  <a:pt x="f46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</a:endParaRPr>
          </a:p>
        </p:txBody>
      </p:sp>
      <p:sp>
        <p:nvSpPr>
          <p:cNvPr id="9" name="Isosceles Triangle 4">
            <a:extLst>
              <a:ext uri="{FF2B5EF4-FFF2-40B4-BE49-F238E27FC236}">
                <a16:creationId xmlns:a16="http://schemas.microsoft.com/office/drawing/2014/main" id="{A6A8B0A5-FE9B-5A7C-BB2E-5A201F151C78}"/>
              </a:ext>
            </a:extLst>
          </p:cNvPr>
          <p:cNvSpPr/>
          <p:nvPr/>
        </p:nvSpPr>
        <p:spPr>
          <a:xfrm rot="10799991">
            <a:off x="8687806" y="4147388"/>
            <a:ext cx="619944" cy="260293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270"/>
              <a:gd name="f11" fmla="+- 0 0 -180"/>
              <a:gd name="f12" fmla="+- 0 0 -9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f18 1 f3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0 f2"/>
              <a:gd name="f34" fmla="+- f26 0 f2"/>
              <a:gd name="f35" fmla="+- f27 0 f2"/>
              <a:gd name="f36" fmla="+- f28 0 f2"/>
              <a:gd name="f37" fmla="min f30 f29"/>
              <a:gd name="f38" fmla="*/ f31 1 f24"/>
              <a:gd name="f39" fmla="*/ f32 1 f24"/>
              <a:gd name="f40" fmla="val f38"/>
              <a:gd name="f41" fmla="val f39"/>
              <a:gd name="f42" fmla="*/ f16 f37 1"/>
              <a:gd name="f43" fmla="+- f41 0 f16"/>
              <a:gd name="f44" fmla="+- f40 0 f16"/>
              <a:gd name="f45" fmla="*/ f41 f37 1"/>
              <a:gd name="f46" fmla="*/ f40 f37 1"/>
              <a:gd name="f47" fmla="*/ f43 1 2"/>
              <a:gd name="f48" fmla="*/ f44 1 2"/>
              <a:gd name="f49" fmla="*/ f44 f17 1"/>
              <a:gd name="f50" fmla="+- f16 f47 0"/>
              <a:gd name="f51" fmla="*/ f49 1 200000"/>
              <a:gd name="f52" fmla="*/ f49 1 100000"/>
              <a:gd name="f53" fmla="+- f51 f48 0"/>
              <a:gd name="f54" fmla="*/ f51 f37 1"/>
              <a:gd name="f55" fmla="*/ f50 f37 1"/>
              <a:gd name="f56" fmla="*/ f52 f37 1"/>
              <a:gd name="f57" fmla="*/ f53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56" y="f42"/>
              </a:cxn>
              <a:cxn ang="f34">
                <a:pos x="f54" y="f55"/>
              </a:cxn>
              <a:cxn ang="f35">
                <a:pos x="f42" y="f45"/>
              </a:cxn>
              <a:cxn ang="f35">
                <a:pos x="f56" y="f45"/>
              </a:cxn>
              <a:cxn ang="f35">
                <a:pos x="f46" y="f45"/>
              </a:cxn>
              <a:cxn ang="f36">
                <a:pos x="f57" y="f55"/>
              </a:cxn>
            </a:cxnLst>
            <a:rect l="f54" t="f55" r="f57" b="f45"/>
            <a:pathLst>
              <a:path>
                <a:moveTo>
                  <a:pt x="f42" y="f45"/>
                </a:moveTo>
                <a:lnTo>
                  <a:pt x="f56" y="f42"/>
                </a:lnTo>
                <a:lnTo>
                  <a:pt x="f46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</a:endParaRP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A84C7D88-1AE1-EB01-527D-31DFE262D318}"/>
              </a:ext>
            </a:extLst>
          </p:cNvPr>
          <p:cNvSpPr txBox="1"/>
          <p:nvPr/>
        </p:nvSpPr>
        <p:spPr>
          <a:xfrm>
            <a:off x="7992678" y="3171395"/>
            <a:ext cx="2218279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[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새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프로젝트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]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클릭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368B2865-4769-2B15-D100-FCCD769B091F}"/>
              </a:ext>
            </a:extLst>
          </p:cNvPr>
          <p:cNvSpPr txBox="1"/>
          <p:nvPr/>
        </p:nvSpPr>
        <p:spPr>
          <a:xfrm>
            <a:off x="7456118" y="6077513"/>
            <a:ext cx="3291391" cy="307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프로젝트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이름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입력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후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[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만들기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]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클릭</a:t>
            </a: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맑은 고딕"/>
              <a:ea typeface="맑은 고딕" pitchFamily="50"/>
            </a:endParaRPr>
          </a:p>
        </p:txBody>
      </p:sp>
      <p:sp>
        <p:nvSpPr>
          <p:cNvPr id="12" name="Isosceles Triangle 4">
            <a:extLst>
              <a:ext uri="{FF2B5EF4-FFF2-40B4-BE49-F238E27FC236}">
                <a16:creationId xmlns:a16="http://schemas.microsoft.com/office/drawing/2014/main" id="{06D2D325-0E44-5513-4136-8C3AE058F301}"/>
              </a:ext>
            </a:extLst>
          </p:cNvPr>
          <p:cNvSpPr/>
          <p:nvPr/>
        </p:nvSpPr>
        <p:spPr>
          <a:xfrm rot="16200004">
            <a:off x="6351327" y="5219207"/>
            <a:ext cx="550240" cy="260293"/>
          </a:xfrm>
          <a:custGeom>
            <a:avLst>
              <a:gd name="f8" fmla="val 50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50000"/>
              <a:gd name="f9" fmla="+- 0 0 -360"/>
              <a:gd name="f10" fmla="+- 0 0 -270"/>
              <a:gd name="f11" fmla="+- 0 0 -180"/>
              <a:gd name="f12" fmla="+- 0 0 -9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f18 1 f3"/>
              <a:gd name="f26" fmla="*/ f19 1 f3"/>
              <a:gd name="f27" fmla="*/ f20 1 f3"/>
              <a:gd name="f28" fmla="*/ f21 1 f3"/>
              <a:gd name="f29" fmla="*/ f22 1 21600"/>
              <a:gd name="f30" fmla="*/ f23 1 21600"/>
              <a:gd name="f31" fmla="*/ 21600 f22 1"/>
              <a:gd name="f32" fmla="*/ 21600 f23 1"/>
              <a:gd name="f33" fmla="+- f25 0 f2"/>
              <a:gd name="f34" fmla="+- f26 0 f2"/>
              <a:gd name="f35" fmla="+- f27 0 f2"/>
              <a:gd name="f36" fmla="+- f28 0 f2"/>
              <a:gd name="f37" fmla="min f30 f29"/>
              <a:gd name="f38" fmla="*/ f31 1 f24"/>
              <a:gd name="f39" fmla="*/ f32 1 f24"/>
              <a:gd name="f40" fmla="val f38"/>
              <a:gd name="f41" fmla="val f39"/>
              <a:gd name="f42" fmla="*/ f16 f37 1"/>
              <a:gd name="f43" fmla="+- f41 0 f16"/>
              <a:gd name="f44" fmla="+- f40 0 f16"/>
              <a:gd name="f45" fmla="*/ f41 f37 1"/>
              <a:gd name="f46" fmla="*/ f40 f37 1"/>
              <a:gd name="f47" fmla="*/ f43 1 2"/>
              <a:gd name="f48" fmla="*/ f44 1 2"/>
              <a:gd name="f49" fmla="*/ f44 f17 1"/>
              <a:gd name="f50" fmla="+- f16 f47 0"/>
              <a:gd name="f51" fmla="*/ f49 1 200000"/>
              <a:gd name="f52" fmla="*/ f49 1 100000"/>
              <a:gd name="f53" fmla="+- f51 f48 0"/>
              <a:gd name="f54" fmla="*/ f51 f37 1"/>
              <a:gd name="f55" fmla="*/ f50 f37 1"/>
              <a:gd name="f56" fmla="*/ f52 f37 1"/>
              <a:gd name="f57" fmla="*/ f53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3">
                <a:pos x="f56" y="f42"/>
              </a:cxn>
              <a:cxn ang="f34">
                <a:pos x="f54" y="f55"/>
              </a:cxn>
              <a:cxn ang="f35">
                <a:pos x="f42" y="f45"/>
              </a:cxn>
              <a:cxn ang="f35">
                <a:pos x="f56" y="f45"/>
              </a:cxn>
              <a:cxn ang="f35">
                <a:pos x="f46" y="f45"/>
              </a:cxn>
              <a:cxn ang="f36">
                <a:pos x="f57" y="f55"/>
              </a:cxn>
            </a:cxnLst>
            <a:rect l="f54" t="f55" r="f57" b="f45"/>
            <a:pathLst>
              <a:path>
                <a:moveTo>
                  <a:pt x="f42" y="f45"/>
                </a:moveTo>
                <a:lnTo>
                  <a:pt x="f56" y="f42"/>
                </a:lnTo>
                <a:lnTo>
                  <a:pt x="f46" y="f45"/>
                </a:lnTo>
                <a:close/>
              </a:path>
            </a:pathLst>
          </a:custGeom>
          <a:solidFill>
            <a:srgbClr val="D9D9D9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</a:endParaRPr>
          </a:p>
        </p:txBody>
      </p:sp>
      <p:grpSp>
        <p:nvGrpSpPr>
          <p:cNvPr id="13" name="그룹 24">
            <a:extLst>
              <a:ext uri="{FF2B5EF4-FFF2-40B4-BE49-F238E27FC236}">
                <a16:creationId xmlns:a16="http://schemas.microsoft.com/office/drawing/2014/main" id="{F45AE8D1-BFF9-4248-66B7-B6854A081D38}"/>
              </a:ext>
            </a:extLst>
          </p:cNvPr>
          <p:cNvGrpSpPr/>
          <p:nvPr/>
        </p:nvGrpSpPr>
        <p:grpSpPr>
          <a:xfrm>
            <a:off x="2008260" y="4435388"/>
            <a:ext cx="3996586" cy="1949912"/>
            <a:chOff x="2008260" y="4435388"/>
            <a:chExt cx="3996586" cy="1949912"/>
          </a:xfrm>
        </p:grpSpPr>
        <p:grpSp>
          <p:nvGrpSpPr>
            <p:cNvPr id="14" name="그룹 19">
              <a:extLst>
                <a:ext uri="{FF2B5EF4-FFF2-40B4-BE49-F238E27FC236}">
                  <a16:creationId xmlns:a16="http://schemas.microsoft.com/office/drawing/2014/main" id="{1CD3122E-8CED-52F3-9797-76BDC0E0B92C}"/>
                </a:ext>
              </a:extLst>
            </p:cNvPr>
            <p:cNvGrpSpPr/>
            <p:nvPr/>
          </p:nvGrpSpPr>
          <p:grpSpPr>
            <a:xfrm>
              <a:off x="2008260" y="4479965"/>
              <a:ext cx="3996586" cy="1905335"/>
              <a:chOff x="2008260" y="4479965"/>
              <a:chExt cx="3996586" cy="1905335"/>
            </a:xfrm>
          </p:grpSpPr>
          <p:pic>
            <p:nvPicPr>
              <p:cNvPr id="15" name="그림 18">
                <a:extLst>
                  <a:ext uri="{FF2B5EF4-FFF2-40B4-BE49-F238E27FC236}">
                    <a16:creationId xmlns:a16="http://schemas.microsoft.com/office/drawing/2014/main" id="{0A49F42D-60DF-5F37-E757-323678589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t="44933" b="32801"/>
              <a:stretch>
                <a:fillRect/>
              </a:stretch>
            </p:blipFill>
            <p:spPr>
              <a:xfrm>
                <a:off x="2008260" y="5227944"/>
                <a:ext cx="3996586" cy="1157356"/>
              </a:xfrm>
              <a:prstGeom prst="rect">
                <a:avLst/>
              </a:prstGeom>
              <a:noFill/>
              <a:ln w="9528" cap="flat">
                <a:solidFill>
                  <a:srgbClr val="A6A6A6"/>
                </a:solidFill>
                <a:prstDash val="solid"/>
              </a:ln>
            </p:spPr>
          </p:pic>
          <p:pic>
            <p:nvPicPr>
              <p:cNvPr id="16" name="그림 17">
                <a:extLst>
                  <a:ext uri="{FF2B5EF4-FFF2-40B4-BE49-F238E27FC236}">
                    <a16:creationId xmlns:a16="http://schemas.microsoft.com/office/drawing/2014/main" id="{ED86842C-F535-107E-B9EC-288778627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b="80908"/>
              <a:stretch>
                <a:fillRect/>
              </a:stretch>
            </p:blipFill>
            <p:spPr>
              <a:xfrm>
                <a:off x="2008260" y="4479965"/>
                <a:ext cx="3996586" cy="992425"/>
              </a:xfrm>
              <a:prstGeom prst="rect">
                <a:avLst/>
              </a:prstGeom>
              <a:noFill/>
              <a:ln w="9528" cap="flat">
                <a:solidFill>
                  <a:srgbClr val="A6A6A6"/>
                </a:solidFill>
                <a:prstDash val="solid"/>
              </a:ln>
            </p:spPr>
          </p:pic>
        </p:grpSp>
        <p:sp>
          <p:nvSpPr>
            <p:cNvPr id="17" name="직사각형 20">
              <a:extLst>
                <a:ext uri="{FF2B5EF4-FFF2-40B4-BE49-F238E27FC236}">
                  <a16:creationId xmlns:a16="http://schemas.microsoft.com/office/drawing/2014/main" id="{920D6376-AE4E-93BB-F41F-22827C82F1D2}"/>
                </a:ext>
              </a:extLst>
            </p:cNvPr>
            <p:cNvSpPr/>
            <p:nvPr/>
          </p:nvSpPr>
          <p:spPr>
            <a:xfrm>
              <a:off x="3108685" y="4443014"/>
              <a:ext cx="822036" cy="341418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sp>
          <p:nvSpPr>
            <p:cNvPr id="18" name="직사각형 21">
              <a:extLst>
                <a:ext uri="{FF2B5EF4-FFF2-40B4-BE49-F238E27FC236}">
                  <a16:creationId xmlns:a16="http://schemas.microsoft.com/office/drawing/2014/main" id="{9465C464-D94B-256C-DA94-D9313297FE95}"/>
                </a:ext>
              </a:extLst>
            </p:cNvPr>
            <p:cNvSpPr/>
            <p:nvPr/>
          </p:nvSpPr>
          <p:spPr>
            <a:xfrm>
              <a:off x="3108685" y="5839266"/>
              <a:ext cx="1366982" cy="341418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52F952F9-E872-8CA3-51BA-FACB1FEBD718}"/>
                </a:ext>
              </a:extLst>
            </p:cNvPr>
            <p:cNvSpPr txBox="1"/>
            <p:nvPr/>
          </p:nvSpPr>
          <p:spPr>
            <a:xfrm>
              <a:off x="3957770" y="4435388"/>
              <a:ext cx="1096612" cy="261609"/>
            </a:xfrm>
            <a:prstGeom prst="rect">
              <a:avLst/>
            </a:prstGeom>
            <a:solidFill>
              <a:srgbClr val="A6A6A6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100" b="0" i="0" u="none" strike="noStrike" kern="1200" cap="none" spc="-60" baseline="0">
                  <a:solidFill>
                    <a:srgbClr val="000000"/>
                  </a:solidFill>
                  <a:uFillTx/>
                  <a:latin typeface="맑은 고딕"/>
                  <a:ea typeface="맑은 고딕"/>
                </a:rPr>
                <a:t>검색단어</a:t>
              </a:r>
              <a:r>
                <a:rPr lang="en-US" sz="1100" b="0" i="0" u="none" strike="noStrike" kern="1200" cap="none" spc="-60" baseline="0">
                  <a:solidFill>
                    <a:srgbClr val="000000"/>
                  </a:solidFill>
                  <a:uFillTx/>
                  <a:latin typeface="맑은 고딕"/>
                  <a:ea typeface="맑은 고딕"/>
                </a:rPr>
                <a:t> </a:t>
              </a:r>
              <a:r>
                <a:rPr lang="ko-KR" sz="1100" b="0" i="0" u="none" strike="noStrike" kern="1200" cap="none" spc="-60" baseline="0">
                  <a:solidFill>
                    <a:srgbClr val="000000"/>
                  </a:solidFill>
                  <a:uFillTx/>
                  <a:latin typeface="맑은 고딕"/>
                  <a:ea typeface="맑은 고딕"/>
                </a:rPr>
                <a:t>입력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E991FE98-1BB4-B32F-7681-DDC884FB03D2}"/>
                </a:ext>
              </a:extLst>
            </p:cNvPr>
            <p:cNvSpPr txBox="1"/>
            <p:nvPr/>
          </p:nvSpPr>
          <p:spPr>
            <a:xfrm>
              <a:off x="4506071" y="5829226"/>
              <a:ext cx="1096612" cy="261609"/>
            </a:xfrm>
            <a:prstGeom prst="rect">
              <a:avLst/>
            </a:prstGeom>
            <a:solidFill>
              <a:srgbClr val="A6A6A6"/>
            </a:solidFill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ko-KR" sz="1100" b="0" i="0" u="none" strike="noStrike" kern="1200" cap="none" spc="-60" baseline="0">
                  <a:solidFill>
                    <a:srgbClr val="000000"/>
                  </a:solidFill>
                  <a:uFillTx/>
                  <a:latin typeface="맑은 고딕"/>
                  <a:ea typeface="맑은 고딕"/>
                </a:rPr>
                <a:t>선택</a:t>
              </a:r>
              <a:endParaRPr lang="en-US" sz="1100" b="0" i="0" u="none" strike="noStrike" kern="1200" cap="none" spc="0" baseline="0">
                <a:solidFill>
                  <a:srgbClr val="000000"/>
                </a:solidFill>
                <a:uFillTx/>
                <a:latin typeface="맑은 고딕"/>
                <a:ea typeface="맑은 고딕" pitchFamily="5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2CEE0EEB-04FE-1601-C642-A8DC96F120CD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수집</a:t>
            </a:r>
            <a:endParaRPr lang="en-US" sz="2500" b="0" i="0" u="none" strike="noStrike" kern="1200" cap="none" spc="0" baseline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BEFCE42F-3AED-3171-E6E4-B83B9827127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D85ABDA1-C07A-B8B6-DA8D-C839C6810A03}"/>
              </a:ext>
            </a:extLst>
          </p:cNvPr>
          <p:cNvSpPr txBox="1"/>
          <p:nvPr/>
        </p:nvSpPr>
        <p:spPr>
          <a:xfrm>
            <a:off x="1486485" y="1009497"/>
            <a:ext cx="9220196" cy="80939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유튜브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댓글을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수집하기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위한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준비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작업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- 2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아래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과정을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거쳐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API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키를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클립보드에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복사한다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</a:p>
        </p:txBody>
      </p:sp>
      <p:pic>
        <p:nvPicPr>
          <p:cNvPr id="5" name="그림 29">
            <a:extLst>
              <a:ext uri="{FF2B5EF4-FFF2-40B4-BE49-F238E27FC236}">
                <a16:creationId xmlns:a16="http://schemas.microsoft.com/office/drawing/2014/main" id="{494FE83E-9289-3369-F71B-F7FAC1922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485" y="5452027"/>
            <a:ext cx="4595006" cy="1127299"/>
          </a:xfrm>
          <a:prstGeom prst="rect">
            <a:avLst/>
          </a:prstGeom>
          <a:noFill/>
          <a:ln w="9528" cap="flat">
            <a:solidFill>
              <a:srgbClr val="A6A6A6"/>
            </a:solidFill>
            <a:prstDash val="solid"/>
          </a:ln>
        </p:spPr>
      </p:pic>
      <p:grpSp>
        <p:nvGrpSpPr>
          <p:cNvPr id="6" name="그룹 52">
            <a:extLst>
              <a:ext uri="{FF2B5EF4-FFF2-40B4-BE49-F238E27FC236}">
                <a16:creationId xmlns:a16="http://schemas.microsoft.com/office/drawing/2014/main" id="{D5ABD453-F457-2F15-49B0-D9835D5DB21A}"/>
              </a:ext>
            </a:extLst>
          </p:cNvPr>
          <p:cNvGrpSpPr/>
          <p:nvPr/>
        </p:nvGrpSpPr>
        <p:grpSpPr>
          <a:xfrm>
            <a:off x="1836618" y="1850937"/>
            <a:ext cx="8578178" cy="3462613"/>
            <a:chOff x="1836618" y="1850937"/>
            <a:chExt cx="8578178" cy="3462613"/>
          </a:xfrm>
        </p:grpSpPr>
        <p:pic>
          <p:nvPicPr>
            <p:cNvPr id="7" name="그림 4">
              <a:extLst>
                <a:ext uri="{FF2B5EF4-FFF2-40B4-BE49-F238E27FC236}">
                  <a16:creationId xmlns:a16="http://schemas.microsoft.com/office/drawing/2014/main" id="{AD7BC357-5C4C-E920-89EC-FF3443C3C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6618" y="1850937"/>
              <a:ext cx="3030943" cy="1138455"/>
            </a:xfrm>
            <a:prstGeom prst="rect">
              <a:avLst/>
            </a:prstGeom>
            <a:noFill/>
            <a:ln w="9528" cap="flat">
              <a:solidFill>
                <a:srgbClr val="A6A6A6"/>
              </a:solidFill>
              <a:prstDash val="solid"/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28AAFAC-8F99-783C-86EF-BFCFE79A3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42327" y="1979310"/>
              <a:ext cx="4229694" cy="700183"/>
            </a:xfrm>
            <a:prstGeom prst="rect">
              <a:avLst/>
            </a:prstGeom>
            <a:noFill/>
            <a:ln w="9528" cap="flat">
              <a:solidFill>
                <a:srgbClr val="A6A6A6"/>
              </a:solidFill>
              <a:prstDash val="solid"/>
            </a:ln>
          </p:spPr>
        </p:pic>
        <p:pic>
          <p:nvPicPr>
            <p:cNvPr id="9" name="그림 12">
              <a:extLst>
                <a:ext uri="{FF2B5EF4-FFF2-40B4-BE49-F238E27FC236}">
                  <a16:creationId xmlns:a16="http://schemas.microsoft.com/office/drawing/2014/main" id="{31E6B26B-890E-CA0B-AFD0-5AFDF2032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8410" y="1850937"/>
              <a:ext cx="2266386" cy="2593805"/>
            </a:xfrm>
            <a:prstGeom prst="rect">
              <a:avLst/>
            </a:prstGeom>
            <a:noFill/>
            <a:ln w="9528" cap="flat">
              <a:solidFill>
                <a:srgbClr val="A6A6A6"/>
              </a:solidFill>
              <a:prstDash val="solid"/>
            </a:ln>
          </p:spPr>
        </p:pic>
        <p:pic>
          <p:nvPicPr>
            <p:cNvPr id="10" name="그림 27" descr="텍스트, 스크린샷이(가) 표시된 사진">
              <a:extLst>
                <a:ext uri="{FF2B5EF4-FFF2-40B4-BE49-F238E27FC236}">
                  <a16:creationId xmlns:a16="http://schemas.microsoft.com/office/drawing/2014/main" id="{A49E2D68-AA34-308C-9CED-4739D602D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76658" b="37180"/>
            <a:stretch>
              <a:fillRect/>
            </a:stretch>
          </p:blipFill>
          <p:spPr>
            <a:xfrm>
              <a:off x="4990840" y="3159434"/>
              <a:ext cx="2845841" cy="2154116"/>
            </a:xfrm>
            <a:prstGeom prst="rect">
              <a:avLst/>
            </a:prstGeom>
            <a:noFill/>
            <a:ln w="9528" cap="flat">
              <a:solidFill>
                <a:srgbClr val="A6A6A6"/>
              </a:solidFill>
              <a:prstDash val="solid"/>
            </a:ln>
          </p:spPr>
        </p:pic>
        <p:sp>
          <p:nvSpPr>
            <p:cNvPr id="11" name="직사각형 30">
              <a:extLst>
                <a:ext uri="{FF2B5EF4-FFF2-40B4-BE49-F238E27FC236}">
                  <a16:creationId xmlns:a16="http://schemas.microsoft.com/office/drawing/2014/main" id="{16D29D7C-3D3A-3F65-75EC-179AF12BF312}"/>
                </a:ext>
              </a:extLst>
            </p:cNvPr>
            <p:cNvSpPr/>
            <p:nvPr/>
          </p:nvSpPr>
          <p:spPr>
            <a:xfrm>
              <a:off x="2369951" y="2730151"/>
              <a:ext cx="336307" cy="259232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cxnSp>
          <p:nvCxnSpPr>
            <p:cNvPr id="12" name="연결선: 꺾임 31">
              <a:extLst>
                <a:ext uri="{FF2B5EF4-FFF2-40B4-BE49-F238E27FC236}">
                  <a16:creationId xmlns:a16="http://schemas.microsoft.com/office/drawing/2014/main" id="{437C71ED-3B40-BB64-F0A4-B011517DA6A7}"/>
                </a:ext>
              </a:extLst>
            </p:cNvPr>
            <p:cNvCxnSpPr>
              <a:stCxn id="11" idx="3"/>
              <a:endCxn id="13" idx="2"/>
            </p:cNvCxnSpPr>
            <p:nvPr/>
          </p:nvCxnSpPr>
          <p:spPr>
            <a:xfrm flipV="1">
              <a:off x="2706258" y="2298819"/>
              <a:ext cx="4872302" cy="560948"/>
            </a:xfrm>
            <a:prstGeom prst="bentConnector2">
              <a:avLst/>
            </a:prstGeom>
            <a:noFill/>
            <a:ln w="28575" cap="flat">
              <a:solidFill>
                <a:srgbClr val="FF0000">
                  <a:alpha val="7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13" name="직사각형 33">
              <a:extLst>
                <a:ext uri="{FF2B5EF4-FFF2-40B4-BE49-F238E27FC236}">
                  <a16:creationId xmlns:a16="http://schemas.microsoft.com/office/drawing/2014/main" id="{2C8EA707-F87F-A618-D7E2-95201343DA4B}"/>
                </a:ext>
              </a:extLst>
            </p:cNvPr>
            <p:cNvSpPr/>
            <p:nvPr/>
          </p:nvSpPr>
          <p:spPr>
            <a:xfrm>
              <a:off x="7085109" y="1979310"/>
              <a:ext cx="986902" cy="319509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sp>
          <p:nvSpPr>
            <p:cNvPr id="14" name="직사각형 36">
              <a:extLst>
                <a:ext uri="{FF2B5EF4-FFF2-40B4-BE49-F238E27FC236}">
                  <a16:creationId xmlns:a16="http://schemas.microsoft.com/office/drawing/2014/main" id="{7390D128-68B0-B467-E2FA-A154A9F61147}"/>
                </a:ext>
              </a:extLst>
            </p:cNvPr>
            <p:cNvSpPr/>
            <p:nvPr/>
          </p:nvSpPr>
          <p:spPr>
            <a:xfrm>
              <a:off x="8294696" y="3324666"/>
              <a:ext cx="562968" cy="18515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sp>
          <p:nvSpPr>
            <p:cNvPr id="15" name="직사각형 37">
              <a:extLst>
                <a:ext uri="{FF2B5EF4-FFF2-40B4-BE49-F238E27FC236}">
                  <a16:creationId xmlns:a16="http://schemas.microsoft.com/office/drawing/2014/main" id="{4A49AE48-46A5-5B9B-ED9B-507A2AAC33D1}"/>
                </a:ext>
              </a:extLst>
            </p:cNvPr>
            <p:cNvSpPr/>
            <p:nvPr/>
          </p:nvSpPr>
          <p:spPr>
            <a:xfrm>
              <a:off x="8294705" y="3629893"/>
              <a:ext cx="350535" cy="254806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cxnSp>
          <p:nvCxnSpPr>
            <p:cNvPr id="16" name="연결선: 꺾임 38">
              <a:extLst>
                <a:ext uri="{FF2B5EF4-FFF2-40B4-BE49-F238E27FC236}">
                  <a16:creationId xmlns:a16="http://schemas.microsoft.com/office/drawing/2014/main" id="{FA9E1164-7EB4-3075-7564-B780F0CAE3E9}"/>
                </a:ext>
              </a:extLst>
            </p:cNvPr>
            <p:cNvCxnSpPr>
              <a:stCxn id="13" idx="3"/>
              <a:endCxn id="14" idx="0"/>
            </p:cNvCxnSpPr>
            <p:nvPr/>
          </p:nvCxnSpPr>
          <p:spPr>
            <a:xfrm>
              <a:off x="8072011" y="2139065"/>
              <a:ext cx="504169" cy="1185601"/>
            </a:xfrm>
            <a:prstGeom prst="bentConnector2">
              <a:avLst/>
            </a:prstGeom>
            <a:noFill/>
            <a:ln w="28575" cap="flat">
              <a:solidFill>
                <a:srgbClr val="FF0000">
                  <a:alpha val="70000"/>
                </a:srgbClr>
              </a:solidFill>
              <a:prstDash val="solid"/>
              <a:miter/>
              <a:tailEnd type="arrow"/>
            </a:ln>
          </p:spPr>
        </p:cxnSp>
        <p:cxnSp>
          <p:nvCxnSpPr>
            <p:cNvPr id="17" name="연결선: 꺾임 41">
              <a:extLst>
                <a:ext uri="{FF2B5EF4-FFF2-40B4-BE49-F238E27FC236}">
                  <a16:creationId xmlns:a16="http://schemas.microsoft.com/office/drawing/2014/main" id="{3B836E78-E105-13FB-D337-1C24A2E7E52D}"/>
                </a:ext>
              </a:extLst>
            </p:cNvPr>
            <p:cNvCxnSpPr>
              <a:stCxn id="14" idx="3"/>
              <a:endCxn id="15" idx="3"/>
            </p:cNvCxnSpPr>
            <p:nvPr/>
          </p:nvCxnSpPr>
          <p:spPr>
            <a:xfrm flipH="1">
              <a:off x="8645240" y="3417244"/>
              <a:ext cx="212424" cy="340052"/>
            </a:xfrm>
            <a:prstGeom prst="bentConnector3">
              <a:avLst>
                <a:gd name="adj1" fmla="val -107615"/>
              </a:avLst>
            </a:prstGeom>
            <a:noFill/>
            <a:ln w="28575" cap="flat">
              <a:solidFill>
                <a:srgbClr val="FF0000">
                  <a:alpha val="70000"/>
                </a:srgbClr>
              </a:solidFill>
              <a:prstDash val="solid"/>
              <a:miter/>
              <a:tailEnd type="arrow"/>
            </a:ln>
          </p:spPr>
        </p:cxnSp>
        <p:sp>
          <p:nvSpPr>
            <p:cNvPr id="18" name="직사각형 44">
              <a:extLst>
                <a:ext uri="{FF2B5EF4-FFF2-40B4-BE49-F238E27FC236}">
                  <a16:creationId xmlns:a16="http://schemas.microsoft.com/office/drawing/2014/main" id="{D47B0286-32F3-F945-D8F1-D5ED24DC00E6}"/>
                </a:ext>
              </a:extLst>
            </p:cNvPr>
            <p:cNvSpPr/>
            <p:nvPr/>
          </p:nvSpPr>
          <p:spPr>
            <a:xfrm>
              <a:off x="7564876" y="4567382"/>
              <a:ext cx="212140" cy="254002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sp>
          <p:nvSpPr>
            <p:cNvPr id="19" name="직사각형 45">
              <a:extLst>
                <a:ext uri="{FF2B5EF4-FFF2-40B4-BE49-F238E27FC236}">
                  <a16:creationId xmlns:a16="http://schemas.microsoft.com/office/drawing/2014/main" id="{F17F7B57-D8F7-4800-8B4E-C4C21452F690}"/>
                </a:ext>
              </a:extLst>
            </p:cNvPr>
            <p:cNvSpPr/>
            <p:nvPr/>
          </p:nvSpPr>
          <p:spPr>
            <a:xfrm>
              <a:off x="4890275" y="4987640"/>
              <a:ext cx="439104" cy="325910"/>
            </a:xfrm>
            <a:prstGeom prst="rect">
              <a:avLst/>
            </a:prstGeom>
            <a:noFill/>
            <a:ln w="28575" cap="flat">
              <a:solidFill>
                <a:srgbClr val="FF000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맑은 고딕"/>
                <a:ea typeface="맑은 고딕" pitchFamily="50"/>
              </a:endParaRPr>
            </a:p>
          </p:txBody>
        </p:sp>
        <p:cxnSp>
          <p:nvCxnSpPr>
            <p:cNvPr id="20" name="연결선: 꺾임 46">
              <a:extLst>
                <a:ext uri="{FF2B5EF4-FFF2-40B4-BE49-F238E27FC236}">
                  <a16:creationId xmlns:a16="http://schemas.microsoft.com/office/drawing/2014/main" id="{8D8DF0DE-8800-229E-0223-716C1582FC30}"/>
                </a:ext>
              </a:extLst>
            </p:cNvPr>
            <p:cNvCxnSpPr>
              <a:stCxn id="15" idx="1"/>
              <a:endCxn id="18" idx="0"/>
            </p:cNvCxnSpPr>
            <p:nvPr/>
          </p:nvCxnSpPr>
          <p:spPr>
            <a:xfrm rot="10800000" flipV="1">
              <a:off x="7670947" y="3757296"/>
              <a:ext cx="623759" cy="810086"/>
            </a:xfrm>
            <a:prstGeom prst="bentConnector2">
              <a:avLst/>
            </a:prstGeom>
            <a:noFill/>
            <a:ln w="28575" cap="flat">
              <a:solidFill>
                <a:srgbClr val="FF0000">
                  <a:alpha val="70000"/>
                </a:srgbClr>
              </a:solidFill>
              <a:prstDash val="solid"/>
              <a:miter/>
              <a:tailEnd type="arrow"/>
            </a:ln>
          </p:spPr>
        </p:cxnSp>
        <p:cxnSp>
          <p:nvCxnSpPr>
            <p:cNvPr id="21" name="연결선: 꺾임 47">
              <a:extLst>
                <a:ext uri="{FF2B5EF4-FFF2-40B4-BE49-F238E27FC236}">
                  <a16:creationId xmlns:a16="http://schemas.microsoft.com/office/drawing/2014/main" id="{5E749AF7-4081-100A-5D5B-161F5DBD683F}"/>
                </a:ext>
              </a:extLst>
            </p:cNvPr>
            <p:cNvCxnSpPr>
              <a:stCxn id="18" idx="1"/>
              <a:endCxn id="19" idx="3"/>
            </p:cNvCxnSpPr>
            <p:nvPr/>
          </p:nvCxnSpPr>
          <p:spPr>
            <a:xfrm rot="10800000" flipV="1">
              <a:off x="5329380" y="4694383"/>
              <a:ext cx="2235497" cy="456212"/>
            </a:xfrm>
            <a:prstGeom prst="bentConnector3">
              <a:avLst>
                <a:gd name="adj1" fmla="val 50000"/>
              </a:avLst>
            </a:prstGeom>
            <a:noFill/>
            <a:ln w="28575" cap="flat">
              <a:solidFill>
                <a:srgbClr val="FF0000">
                  <a:alpha val="70000"/>
                </a:srgbClr>
              </a:solidFill>
              <a:prstDash val="solid"/>
              <a:miter/>
              <a:tailEnd type="arrow"/>
            </a:ln>
          </p:spPr>
        </p:cxnSp>
      </p:grpSp>
      <p:sp>
        <p:nvSpPr>
          <p:cNvPr id="22" name="TextBox 53">
            <a:extLst>
              <a:ext uri="{FF2B5EF4-FFF2-40B4-BE49-F238E27FC236}">
                <a16:creationId xmlns:a16="http://schemas.microsoft.com/office/drawing/2014/main" id="{C03E18D0-2FC5-333C-1E73-6E87A8C4634D}"/>
              </a:ext>
            </a:extLst>
          </p:cNvPr>
          <p:cNvSpPr txBox="1"/>
          <p:nvPr/>
        </p:nvSpPr>
        <p:spPr>
          <a:xfrm>
            <a:off x="2137638" y="4567382"/>
            <a:ext cx="2395179" cy="5293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복사한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API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키는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아래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화면에서</a:t>
            </a:r>
            <a:endParaRPr lang="en-US" sz="1400" b="0" i="0" u="none" strike="noStrike" kern="1200" cap="none" spc="-60" baseline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0" marR="0" lvl="0" indent="0" algn="ctr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언제든지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다시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조회</a:t>
            </a:r>
            <a:r>
              <a:rPr lang="en-US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가능하다</a:t>
            </a:r>
            <a:endParaRPr lang="en-US" sz="1400" b="0" i="0" u="none" strike="noStrike" kern="1200" cap="none" spc="-60" baseline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cxnSp>
        <p:nvCxnSpPr>
          <p:cNvPr id="23" name="연결선: 꺾임 54">
            <a:extLst>
              <a:ext uri="{FF2B5EF4-FFF2-40B4-BE49-F238E27FC236}">
                <a16:creationId xmlns:a16="http://schemas.microsoft.com/office/drawing/2014/main" id="{393012A1-D810-2031-FE25-BC0D30706F6B}"/>
              </a:ext>
            </a:extLst>
          </p:cNvPr>
          <p:cNvCxnSpPr>
            <a:stCxn id="19" idx="1"/>
            <a:endCxn id="5" idx="0"/>
          </p:cNvCxnSpPr>
          <p:nvPr/>
        </p:nvCxnSpPr>
        <p:spPr>
          <a:xfrm rot="10800000" flipV="1">
            <a:off x="3783989" y="5150595"/>
            <a:ext cx="1106287" cy="301432"/>
          </a:xfrm>
          <a:prstGeom prst="bentConnector2">
            <a:avLst/>
          </a:prstGeom>
          <a:noFill/>
          <a:ln w="28575" cap="flat">
            <a:solidFill>
              <a:srgbClr val="FF0000">
                <a:alpha val="70000"/>
              </a:srgbClr>
            </a:solidFill>
            <a:prstDash val="solid"/>
            <a:miter/>
            <a:tailEnd type="arrow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9BF392CB-3450-4D7D-0573-C1C40B582868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수집</a:t>
            </a:r>
            <a:endParaRPr lang="en-US" sz="2500" b="0" i="0" u="none" strike="noStrike" kern="1200" cap="none" spc="0" baseline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83A85F01-0CC1-1252-A726-0063590B4040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C7916DEE-8744-37FA-4F94-2D786DEED060}"/>
              </a:ext>
            </a:extLst>
          </p:cNvPr>
          <p:cNvSpPr txBox="1"/>
          <p:nvPr/>
        </p:nvSpPr>
        <p:spPr>
          <a:xfrm>
            <a:off x="1485902" y="996955"/>
            <a:ext cx="9220196" cy="417031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유튜브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수집하기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- 1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수집하고자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하는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댓글의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동영상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ID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를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찾는다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</a:t>
            </a: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(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예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: </a:t>
            </a:r>
            <a:r>
              <a:rPr lang="ko-KR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비비의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밤양갱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  <a:hlinkClick r:id="rId3"/>
              </a:rPr>
              <a:t>https://www.youtube.com/watch?v=EVJjmMW7eII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)</a:t>
            </a: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동영상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URL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주소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v=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뒤에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나오는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ID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동영상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ID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이다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. (EVJjmMW7eII)</a:t>
            </a: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수집하는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Python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코드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작성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(Google </a:t>
            </a:r>
            <a:r>
              <a:rPr lang="en-US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Colab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에서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실행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)</a:t>
            </a: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구글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API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를 작동시키는 라이브러리 설치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필요한 모듈들을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 err="1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임포트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457200" marR="0" lvl="1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각종 변수 설정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A607352-9644-3E2C-AEB3-16B9505E92DD}"/>
              </a:ext>
            </a:extLst>
          </p:cNvPr>
          <p:cNvSpPr txBox="1"/>
          <p:nvPr/>
        </p:nvSpPr>
        <p:spPr>
          <a:xfrm>
            <a:off x="1970678" y="3251313"/>
            <a:ext cx="6096003" cy="400114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유튜브 댓글을 추출하기 위한 라이브러리 설치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%pip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install google-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-python-client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A150B62-DC24-DE71-3718-7A8AEF122F4A}"/>
              </a:ext>
            </a:extLst>
          </p:cNvPr>
          <p:cNvSpPr txBox="1"/>
          <p:nvPr/>
        </p:nvSpPr>
        <p:spPr>
          <a:xfrm>
            <a:off x="1970678" y="4091546"/>
            <a:ext cx="6096003" cy="553998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필요한 라이브러리 </a:t>
            </a:r>
            <a:r>
              <a:rPr lang="ko-KR" altLang="en-US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임포트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googleapiclient.discovery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build</a:t>
            </a: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1C67B611-C31A-0BAE-5A94-C9DC861F5734}"/>
              </a:ext>
            </a:extLst>
          </p:cNvPr>
          <p:cNvSpPr txBox="1"/>
          <p:nvPr/>
        </p:nvSpPr>
        <p:spPr>
          <a:xfrm>
            <a:off x="1969215" y="5186787"/>
            <a:ext cx="6097466" cy="1323439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API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정보 설정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000" dirty="0"/>
              <a:t> AIzaSyDJ2JpRjDdn_jKTepDliR7IwsRjZIWQUqY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ko-KR" altLang="en-US" sz="1000" dirty="0"/>
              <a:t>AIzaSyDJ2JpRjDdn_jKTepDliR7IwsRjZIWQUqY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’</a:t>
            </a:r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build(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'v3'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developerKey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api_key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댓글을 불러올 비디오의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설정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video_id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'EVJjmMW7eII'</a:t>
            </a:r>
            <a:r>
              <a:rPr lang="en-US" altLang="ko-KR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여기에 비디오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입력하세요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말풍선: 모서리가 둥근 사각형 12">
            <a:extLst>
              <a:ext uri="{FF2B5EF4-FFF2-40B4-BE49-F238E27FC236}">
                <a16:creationId xmlns:a16="http://schemas.microsoft.com/office/drawing/2014/main" id="{92256C42-C4D0-8D7D-6E68-2276F689ADF7}"/>
              </a:ext>
            </a:extLst>
          </p:cNvPr>
          <p:cNvSpPr/>
          <p:nvPr/>
        </p:nvSpPr>
        <p:spPr>
          <a:xfrm>
            <a:off x="8896618" y="3251313"/>
            <a:ext cx="1987064" cy="2409096"/>
          </a:xfrm>
          <a:custGeom>
            <a:avLst>
              <a:gd name="f0" fmla="val -4333"/>
              <a:gd name="f1" fmla="val 5696"/>
            </a:avLst>
            <a:gdLst>
              <a:gd name="f2" fmla="val 10800000"/>
              <a:gd name="f3" fmla="val 5400000"/>
              <a:gd name="f4" fmla="val 16200000"/>
              <a:gd name="f5" fmla="val 180"/>
              <a:gd name="f6" fmla="val w"/>
              <a:gd name="f7" fmla="val h"/>
              <a:gd name="f8" fmla="val 0"/>
              <a:gd name="f9" fmla="val 21600"/>
              <a:gd name="f10" fmla="+- 0 0 1"/>
              <a:gd name="f11" fmla="val -2147483647"/>
              <a:gd name="f12" fmla="val 2147483647"/>
              <a:gd name="f13" fmla="val 3590"/>
              <a:gd name="f14" fmla="val 8970"/>
              <a:gd name="f15" fmla="val 12630"/>
              <a:gd name="f16" fmla="val 18010"/>
              <a:gd name="f17" fmla="+- 0 0 180"/>
              <a:gd name="f18" fmla="*/ f6 1 21600"/>
              <a:gd name="f19" fmla="*/ f7 1 21600"/>
              <a:gd name="f20" fmla="pin -2147483647 f0 2147483647"/>
              <a:gd name="f21" fmla="pin -2147483647 f1 2147483647"/>
              <a:gd name="f22" fmla="+- 0 0 f13"/>
              <a:gd name="f23" fmla="+- 3590 0 f8"/>
              <a:gd name="f24" fmla="+- 0 0 f3"/>
              <a:gd name="f25" fmla="+- 21600 0 f16"/>
              <a:gd name="f26" fmla="+- 18010 0 f9"/>
              <a:gd name="f27" fmla="*/ f17 f2 1"/>
              <a:gd name="f28" fmla="+- f20 0 10800"/>
              <a:gd name="f29" fmla="+- f21 0 10800"/>
              <a:gd name="f30" fmla="+- f21 0 21600"/>
              <a:gd name="f31" fmla="+- f20 0 21600"/>
              <a:gd name="f32" fmla="val f20"/>
              <a:gd name="f33" fmla="val f21"/>
              <a:gd name="f34" fmla="*/ f20 f18 1"/>
              <a:gd name="f35" fmla="*/ f21 f19 1"/>
              <a:gd name="f36" fmla="*/ 800 f18 1"/>
              <a:gd name="f37" fmla="*/ 20800 f18 1"/>
              <a:gd name="f38" fmla="*/ 20800 f19 1"/>
              <a:gd name="f39" fmla="*/ 800 f19 1"/>
              <a:gd name="f40" fmla="abs f22"/>
              <a:gd name="f41" fmla="abs f23"/>
              <a:gd name="f42" fmla="?: f22 f24 f3"/>
              <a:gd name="f43" fmla="?: f22 f3 f24"/>
              <a:gd name="f44" fmla="?: f22 f4 f3"/>
              <a:gd name="f45" fmla="?: f22 f3 f4"/>
              <a:gd name="f46" fmla="abs f25"/>
              <a:gd name="f47" fmla="?: f23 f24 f3"/>
              <a:gd name="f48" fmla="?: f23 f3 f24"/>
              <a:gd name="f49" fmla="?: f25 0 f2"/>
              <a:gd name="f50" fmla="?: f25 f2 0"/>
              <a:gd name="f51" fmla="abs f26"/>
              <a:gd name="f52" fmla="?: f25 f24 f3"/>
              <a:gd name="f53" fmla="?: f25 f3 f24"/>
              <a:gd name="f54" fmla="?: f25 f4 f3"/>
              <a:gd name="f55" fmla="?: f25 f3 f4"/>
              <a:gd name="f56" fmla="?: f26 f24 f3"/>
              <a:gd name="f57" fmla="?: f26 f3 f24"/>
              <a:gd name="f58" fmla="?: f22 0 f2"/>
              <a:gd name="f59" fmla="?: f22 f2 0"/>
              <a:gd name="f60" fmla="*/ f27 1 f5"/>
              <a:gd name="f61" fmla="abs f28"/>
              <a:gd name="f62" fmla="abs f29"/>
              <a:gd name="f63" fmla="?: f22 f45 f44"/>
              <a:gd name="f64" fmla="?: f22 f44 f45"/>
              <a:gd name="f65" fmla="?: f23 f43 f42"/>
              <a:gd name="f66" fmla="?: f23 f50 f49"/>
              <a:gd name="f67" fmla="?: f23 f49 f50"/>
              <a:gd name="f68" fmla="?: f25 f47 f48"/>
              <a:gd name="f69" fmla="?: f25 f55 f54"/>
              <a:gd name="f70" fmla="?: f25 f54 f55"/>
              <a:gd name="f71" fmla="?: f26 f53 f52"/>
              <a:gd name="f72" fmla="?: f26 f59 f58"/>
              <a:gd name="f73" fmla="?: f26 f58 f59"/>
              <a:gd name="f74" fmla="?: f22 f56 f57"/>
              <a:gd name="f75" fmla="*/ f32 f18 1"/>
              <a:gd name="f76" fmla="*/ f33 f19 1"/>
              <a:gd name="f77" fmla="+- f60 0 f3"/>
              <a:gd name="f78" fmla="+- f61 0 f62"/>
              <a:gd name="f79" fmla="+- f62 0 f61"/>
              <a:gd name="f80" fmla="?: f23 f64 f63"/>
              <a:gd name="f81" fmla="?: f25 f66 f67"/>
              <a:gd name="f82" fmla="?: f26 f70 f69"/>
              <a:gd name="f83" fmla="?: f22 f72 f73"/>
              <a:gd name="f84" fmla="?: f29 f10 f78"/>
              <a:gd name="f85" fmla="?: f29 f78 f10"/>
              <a:gd name="f86" fmla="?: f28 f10 f79"/>
              <a:gd name="f87" fmla="?: f28 f79 f10"/>
              <a:gd name="f88" fmla="?: f20 f10 f84"/>
              <a:gd name="f89" fmla="?: f20 f10 f85"/>
              <a:gd name="f90" fmla="?: f30 f86 f10"/>
              <a:gd name="f91" fmla="?: f30 f87 f10"/>
              <a:gd name="f92" fmla="?: f31 f85 f10"/>
              <a:gd name="f93" fmla="?: f31 f84 f10"/>
              <a:gd name="f94" fmla="?: f21 f10 f87"/>
              <a:gd name="f95" fmla="?: f21 f10 f86"/>
              <a:gd name="f96" fmla="?: f88 f20 0"/>
              <a:gd name="f97" fmla="?: f88 f21 6280"/>
              <a:gd name="f98" fmla="?: f89 f20 0"/>
              <a:gd name="f99" fmla="?: f89 f21 15320"/>
              <a:gd name="f100" fmla="?: f90 f20 6280"/>
              <a:gd name="f101" fmla="?: f90 f21 21600"/>
              <a:gd name="f102" fmla="?: f91 f20 15320"/>
              <a:gd name="f103" fmla="?: f91 f21 21600"/>
              <a:gd name="f104" fmla="?: f92 f20 21600"/>
              <a:gd name="f105" fmla="?: f92 f21 15320"/>
              <a:gd name="f106" fmla="?: f93 f20 21600"/>
              <a:gd name="f107" fmla="?: f93 f21 6280"/>
              <a:gd name="f108" fmla="?: f94 f20 15320"/>
              <a:gd name="f109" fmla="?: f94 f21 0"/>
              <a:gd name="f110" fmla="?: f95 f20 6280"/>
              <a:gd name="f111" fmla="?: f95 f21 0"/>
            </a:gdLst>
            <a:ahLst>
              <a:ahXY gdRefX="f0" minX="f11" maxX="f12" gdRefY="f1" minY="f11" maxY="f12">
                <a:pos x="f34" y="f3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7">
                <a:pos x="f75" y="f76"/>
              </a:cxn>
            </a:cxnLst>
            <a:rect l="f36" t="f39" r="f37" b="f38"/>
            <a:pathLst>
              <a:path w="21600" h="21600">
                <a:moveTo>
                  <a:pt x="f13" y="f8"/>
                </a:moveTo>
                <a:arcTo wR="f40" hR="f41" stAng="f80" swAng="f65"/>
                <a:lnTo>
                  <a:pt x="f96" y="f97"/>
                </a:lnTo>
                <a:lnTo>
                  <a:pt x="f8" y="f14"/>
                </a:lnTo>
                <a:lnTo>
                  <a:pt x="f8" y="f15"/>
                </a:lnTo>
                <a:lnTo>
                  <a:pt x="f98" y="f99"/>
                </a:lnTo>
                <a:lnTo>
                  <a:pt x="f8" y="f16"/>
                </a:lnTo>
                <a:arcTo wR="f41" hR="f46" stAng="f81" swAng="f68"/>
                <a:lnTo>
                  <a:pt x="f100" y="f101"/>
                </a:lnTo>
                <a:lnTo>
                  <a:pt x="f14" y="f9"/>
                </a:lnTo>
                <a:lnTo>
                  <a:pt x="f15" y="f9"/>
                </a:lnTo>
                <a:lnTo>
                  <a:pt x="f102" y="f103"/>
                </a:lnTo>
                <a:lnTo>
                  <a:pt x="f16" y="f9"/>
                </a:lnTo>
                <a:arcTo wR="f46" hR="f51" stAng="f82" swAng="f71"/>
                <a:lnTo>
                  <a:pt x="f104" y="f105"/>
                </a:lnTo>
                <a:lnTo>
                  <a:pt x="f9" y="f15"/>
                </a:lnTo>
                <a:lnTo>
                  <a:pt x="f9" y="f14"/>
                </a:lnTo>
                <a:lnTo>
                  <a:pt x="f106" y="f107"/>
                </a:lnTo>
                <a:lnTo>
                  <a:pt x="f9" y="f13"/>
                </a:lnTo>
                <a:arcTo wR="f51" hR="f40" stAng="f83" swAng="f74"/>
                <a:lnTo>
                  <a:pt x="f108" y="f109"/>
                </a:lnTo>
                <a:lnTo>
                  <a:pt x="f15" y="f8"/>
                </a:lnTo>
                <a:lnTo>
                  <a:pt x="f14" y="f8"/>
                </a:lnTo>
                <a:lnTo>
                  <a:pt x="f110" y="f111"/>
                </a:lnTo>
                <a:close/>
              </a:path>
            </a:pathLst>
          </a:custGeom>
          <a:noFill/>
          <a:ln w="28575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66686D"/>
                </a:solidFill>
                <a:uFillTx/>
                <a:latin typeface="맑은 고딕"/>
                <a:ea typeface="맑은 고딕" pitchFamily="50"/>
              </a:rPr>
              <a:t>PPT </a:t>
            </a:r>
            <a:r>
              <a:rPr lang="ko-KR" sz="1400" b="0" i="0" u="none" strike="noStrike" kern="1200" cap="none" spc="0" baseline="0" dirty="0">
                <a:solidFill>
                  <a:srgbClr val="66686D"/>
                </a:solidFill>
                <a:uFillTx/>
                <a:latin typeface="맑은 고딕"/>
                <a:ea typeface="맑은 고딕" pitchFamily="50"/>
              </a:rPr>
              <a:t>서식때문에</a:t>
            </a:r>
            <a:endParaRPr lang="en-US" altLang="ko-KR" sz="1400" dirty="0">
              <a:solidFill>
                <a:srgbClr val="66686D"/>
              </a:solidFill>
              <a:latin typeface="맑은 고딕"/>
              <a:ea typeface="맑은 고딕" pitchFamily="50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 err="1">
                <a:solidFill>
                  <a:srgbClr val="66686D"/>
                </a:solidFill>
                <a:uFillTx/>
                <a:latin typeface="맑은 고딕"/>
                <a:ea typeface="맑은 고딕" pitchFamily="50"/>
              </a:rPr>
              <a:t>Colab</a:t>
            </a:r>
            <a:r>
              <a:rPr lang="ko-KR" sz="1400" b="0" i="0" u="none" strike="noStrike" kern="1200" cap="none" spc="0" baseline="0" dirty="0">
                <a:solidFill>
                  <a:srgbClr val="66686D"/>
                </a:solidFill>
                <a:uFillTx/>
                <a:latin typeface="맑은 고딕"/>
                <a:ea typeface="맑은 고딕" pitchFamily="50"/>
              </a:rPr>
              <a:t>에 붙여넣기가 안 될 경우 아래 </a:t>
            </a:r>
            <a:endParaRPr lang="en-US" altLang="ko-KR" sz="1400" b="0" i="0" u="none" strike="noStrike" kern="1200" cap="none" spc="0" baseline="0" dirty="0">
              <a:solidFill>
                <a:srgbClr val="66686D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0" baseline="0" dirty="0">
                <a:solidFill>
                  <a:srgbClr val="66686D"/>
                </a:solidFill>
                <a:uFillTx/>
                <a:latin typeface="맑은 고딕"/>
                <a:ea typeface="맑은 고딕" pitchFamily="50"/>
              </a:rPr>
              <a:t>단축키를 이용하여 붙여넣기 하자</a:t>
            </a:r>
            <a:r>
              <a:rPr lang="en-US" sz="1400" b="0" i="0" u="none" strike="noStrike" kern="1200" cap="none" spc="0" baseline="0" dirty="0">
                <a:solidFill>
                  <a:srgbClr val="66686D"/>
                </a:solidFill>
                <a:uFillTx/>
                <a:latin typeface="맑은 고딕"/>
                <a:ea typeface="맑은 고딕" pitchFamily="50"/>
              </a:rPr>
              <a:t>.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 dirty="0">
              <a:solidFill>
                <a:srgbClr val="66686D"/>
              </a:solidFill>
              <a:uFillTx/>
              <a:latin typeface="맑은 고딕"/>
              <a:ea typeface="맑은 고딕" pitchFamily="50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 dirty="0">
                <a:solidFill>
                  <a:srgbClr val="66686D"/>
                </a:solidFill>
                <a:uFillTx/>
                <a:latin typeface="맑은 고딕"/>
                <a:ea typeface="맑은 고딕" pitchFamily="50"/>
              </a:rPr>
              <a:t>Ctrl + Shift + 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89FB21-94B6-481F-93DF-BCBF43E2DDFD}"/>
              </a:ext>
            </a:extLst>
          </p:cNvPr>
          <p:cNvSpPr txBox="1"/>
          <p:nvPr/>
        </p:nvSpPr>
        <p:spPr>
          <a:xfrm>
            <a:off x="5427464" y="535490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AIzaSyDJ2JpRjDdn_jKTepDliR7IwsRjZIWQUqY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DDE3B2-723C-4A47-8142-51F5A4707809}"/>
              </a:ext>
            </a:extLst>
          </p:cNvPr>
          <p:cNvSpPr txBox="1"/>
          <p:nvPr/>
        </p:nvSpPr>
        <p:spPr>
          <a:xfrm>
            <a:off x="5427464" y="1039341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AIzaSyDzs4uqBGMUafVyJoiQEzmb1V9LhpOi_9k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98750BD5-4794-0542-2B19-8ACFAAFE426A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수집</a:t>
            </a:r>
            <a:endParaRPr lang="en-US" sz="2500" b="0" i="0" u="none" strike="noStrike" kern="1200" cap="none" spc="0" baseline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9EFFE3B2-2A7E-CED8-98C2-DBA6414524B9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992F5BA2-5637-FE55-8213-F6B1C450556B}"/>
              </a:ext>
            </a:extLst>
          </p:cNvPr>
          <p:cNvSpPr txBox="1"/>
          <p:nvPr/>
        </p:nvSpPr>
        <p:spPr>
          <a:xfrm>
            <a:off x="1486485" y="1009497"/>
            <a:ext cx="9220196" cy="80938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유튜브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수집하기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- 2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3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댓글을 수집하는 함수 정의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0DAC15D1-2856-307B-64A9-E8B932E04EC6}"/>
              </a:ext>
            </a:extLst>
          </p:cNvPr>
          <p:cNvSpPr txBox="1"/>
          <p:nvPr/>
        </p:nvSpPr>
        <p:spPr>
          <a:xfrm>
            <a:off x="1969215" y="1909521"/>
            <a:ext cx="6097466" cy="2246769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get_video_comments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service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**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comments = []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results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service.commentThreads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000" b="0" dirty="0">
                <a:solidFill>
                  <a:srgbClr val="257693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(**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).execute()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results: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item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results[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'items'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comment = item[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'snippet'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topLevelComment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'snippet'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textDisplay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comments.append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(comment)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 페이지의 댓글을 불러오기 위한 준비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nextPageToken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results: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pageToken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results[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nextPageToken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results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service.commentThreads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000" b="0" dirty="0">
                <a:solidFill>
                  <a:srgbClr val="257693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(**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kwargs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).execute()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endParaRPr lang="en-US" altLang="ko-KR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데이터</a:t>
            </a:r>
            <a:r>
              <a:rPr lang="en-US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2500" b="0" i="0" u="none" strike="noStrike" kern="1200" cap="none" spc="0" baseline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수집</a:t>
            </a:r>
            <a:endParaRPr lang="en-US" sz="2500" b="0" i="0" u="none" strike="noStrike" kern="1200" cap="none" spc="0" baseline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22097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유튜브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수집하기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- 3</a:t>
            </a:r>
          </a:p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정의한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함수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호출하여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댓글을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수집하고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comments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변수에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저장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및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댓글의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일부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내용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확인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"/>
              <a:buAutoNum type="circleNumDbPlain" startAt="4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수집한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댓글을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파일로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  <a:r>
              <a:rPr 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저장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C9FD29B3-E50C-FA2E-9B66-85383CE41E6C}"/>
              </a:ext>
            </a:extLst>
          </p:cNvPr>
          <p:cNvSpPr txBox="1"/>
          <p:nvPr/>
        </p:nvSpPr>
        <p:spPr>
          <a:xfrm>
            <a:off x="1969215" y="3251329"/>
            <a:ext cx="6097466" cy="1169551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댓글을 파일에 저장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'youtube_comments.txt'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encoding=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'utf-8'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comment 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comments: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altLang="ko-KR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.write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(comment +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'\n'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댓글이 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youtube_comments.txt 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파일에 저장되었습니다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총 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(comments)}</a:t>
            </a:r>
            <a:r>
              <a:rPr lang="ko-KR" alt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개의 댓글을 추출했습니다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0FC1648-06D7-A407-22B9-7FF02C5C1E40}"/>
              </a:ext>
            </a:extLst>
          </p:cNvPr>
          <p:cNvSpPr txBox="1"/>
          <p:nvPr/>
        </p:nvSpPr>
        <p:spPr>
          <a:xfrm>
            <a:off x="1969215" y="1879793"/>
            <a:ext cx="6097466" cy="707882"/>
          </a:xfrm>
          <a:prstGeom prst="rect">
            <a:avLst/>
          </a:prstGeom>
          <a:solidFill>
            <a:srgbClr val="F7F7F7"/>
          </a:solidFill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r>
              <a:rPr lang="en-US" altLang="ko-KR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ko-KR" alt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댓글 불러오기</a:t>
            </a:r>
            <a:endParaRPr lang="ko-KR" alt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comments =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get_video_comments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youtube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part=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'snippet'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videoId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video_id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textFormat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plainText</a:t>
            </a:r>
            <a:r>
              <a:rPr lang="en-US" altLang="ko-KR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comments[:</a:t>
            </a:r>
            <a:r>
              <a:rPr lang="en-US" altLang="ko-KR" sz="1000" b="0" dirty="0">
                <a:solidFill>
                  <a:srgbClr val="11664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5">
            <a:extLst>
              <a:ext uri="{FF2B5EF4-FFF2-40B4-BE49-F238E27FC236}">
                <a16:creationId xmlns:a16="http://schemas.microsoft.com/office/drawing/2014/main" id="{4C18E853-F8F2-DF9F-B5FF-4CD713DA1FCE}"/>
              </a:ext>
            </a:extLst>
          </p:cNvPr>
          <p:cNvSpPr txBox="1"/>
          <p:nvPr/>
        </p:nvSpPr>
        <p:spPr>
          <a:xfrm>
            <a:off x="1397678" y="542467"/>
            <a:ext cx="7704140" cy="434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500" b="0" i="0" u="none" strike="noStrike" kern="1200" cap="none" spc="0" baseline="0" dirty="0">
                <a:solidFill>
                  <a:srgbClr val="4C4C4E"/>
                </a:solidFill>
                <a:uFillTx/>
                <a:latin typeface="맑은 고딕"/>
                <a:ea typeface="맑은 고딕"/>
              </a:rPr>
              <a:t>워드 클라우드 사전 준비</a:t>
            </a:r>
            <a:endParaRPr lang="en-US" sz="2500" b="0" i="0" u="none" strike="noStrike" kern="1200" cap="none" spc="0" baseline="0" dirty="0">
              <a:solidFill>
                <a:srgbClr val="4C4C4E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3" name="텍스트 개체 틀 1">
            <a:extLst>
              <a:ext uri="{FF2B5EF4-FFF2-40B4-BE49-F238E27FC236}">
                <a16:creationId xmlns:a16="http://schemas.microsoft.com/office/drawing/2014/main" id="{D028D667-DC32-C9CA-5579-EF61D178814C}"/>
              </a:ext>
            </a:extLst>
          </p:cNvPr>
          <p:cNvSpPr txBox="1">
            <a:spLocks noGrp="1"/>
          </p:cNvSpPr>
          <p:nvPr>
            <p:ph type="body" sz="quarter" idx="4294967295"/>
          </p:nvPr>
        </p:nvSpPr>
        <p:spPr>
          <a:xfrm>
            <a:off x="901369" y="549270"/>
            <a:ext cx="384880" cy="4350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8004" rIns="0" bIns="0" anchor="t" anchorCtr="0" compatLnSpc="1">
            <a:noAutofit/>
          </a:bodyPr>
          <a:lstStyle/>
          <a:p>
            <a:pPr marL="0" lvl="0" indent="0">
              <a:buNone/>
            </a:pPr>
            <a:r>
              <a:rPr lang="en-US" sz="1500" b="1">
                <a:solidFill>
                  <a:srgbClr val="4C4C4E"/>
                </a:solidFill>
                <a:latin typeface="맑은 고딕"/>
                <a:ea typeface="맑은 고딕"/>
              </a:rPr>
              <a:t>00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1B2B047-7A6E-A350-82CB-2A21A7103BF2}"/>
              </a:ext>
            </a:extLst>
          </p:cNvPr>
          <p:cNvSpPr txBox="1"/>
          <p:nvPr/>
        </p:nvSpPr>
        <p:spPr>
          <a:xfrm>
            <a:off x="1486485" y="1009497"/>
            <a:ext cx="9220196" cy="16496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한글로 된 워드 클라우드가 정상적으로 보여지기 위해서 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"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한글 폰트 파일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" </a:t>
            </a:r>
            <a:r>
              <a:rPr lang="ko-KR" alt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필요</a:t>
            </a:r>
            <a:r>
              <a:rPr lang="en-US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 </a:t>
            </a:r>
          </a:p>
          <a:p>
            <a:pPr marR="0" lvl="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무료 폰트 페이지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100" spc="-60" dirty="0">
                <a:solidFill>
                  <a:srgbClr val="000000"/>
                </a:solidFill>
                <a:latin typeface="맑은 고딕"/>
                <a:ea typeface="맑은 고딕"/>
                <a:hlinkClick r:id="rId3"/>
              </a:rPr>
              <a:t>https://noonnu.cc/index?search=%EB%84%A4%EC%9D%B4%EB%B2%84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에서 원하는 글꼴을 다운로드</a:t>
            </a:r>
            <a:b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</a:b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여기서는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  <a:hlinkClick r:id="rId4"/>
              </a:rPr>
              <a:t>나눔 고딕 폰트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사용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: </a:t>
            </a:r>
            <a:r>
              <a:rPr lang="ko-KR" altLang="en-US" sz="1100" spc="-60" dirty="0">
                <a:solidFill>
                  <a:srgbClr val="000000"/>
                </a:solidFill>
                <a:latin typeface="맑은 고딕"/>
                <a:ea typeface="맑은 고딕"/>
              </a:rPr>
              <a:t>링크 화면에서 </a:t>
            </a:r>
            <a:r>
              <a:rPr lang="en-US" altLang="ko-KR" sz="1100" spc="-60" dirty="0">
                <a:solidFill>
                  <a:srgbClr val="000000"/>
                </a:solidFill>
                <a:latin typeface="맑은 고딕"/>
                <a:ea typeface="맑은 고딕"/>
              </a:rPr>
              <a:t>NanumGothic.ttf </a:t>
            </a:r>
            <a:r>
              <a:rPr lang="ko-KR" altLang="en-US" sz="1100" spc="-60" dirty="0">
                <a:solidFill>
                  <a:srgbClr val="000000"/>
                </a:solidFill>
                <a:latin typeface="맑은 고딕"/>
                <a:ea typeface="맑은 고딕"/>
              </a:rPr>
              <a:t>파일 오른 클릭 후 </a:t>
            </a:r>
            <a:r>
              <a:rPr lang="en-US" altLang="ko-KR" sz="1100" spc="-60" dirty="0">
                <a:solidFill>
                  <a:srgbClr val="000000"/>
                </a:solidFill>
                <a:latin typeface="맑은 고딕"/>
                <a:ea typeface="맑은 고딕"/>
              </a:rPr>
              <a:t>[</a:t>
            </a:r>
            <a:r>
              <a:rPr lang="ko-KR" altLang="en-US" sz="1100" spc="-60" dirty="0">
                <a:solidFill>
                  <a:srgbClr val="000000"/>
                </a:solidFill>
                <a:latin typeface="맑은 고딕"/>
                <a:ea typeface="맑은 고딕"/>
              </a:rPr>
              <a:t>다른 이름으로 링크 저장</a:t>
            </a:r>
            <a:r>
              <a:rPr lang="en-US" altLang="ko-KR" sz="1100" spc="-60" dirty="0">
                <a:solidFill>
                  <a:srgbClr val="000000"/>
                </a:solidFill>
                <a:latin typeface="맑은 고딕"/>
                <a:ea typeface="맑은 고딕"/>
              </a:rPr>
              <a:t>]</a:t>
            </a:r>
            <a:r>
              <a:rPr lang="ko-KR" altLang="en-US" sz="1100" spc="-60" dirty="0">
                <a:solidFill>
                  <a:srgbClr val="000000"/>
                </a:solidFill>
                <a:latin typeface="맑은 고딕"/>
                <a:ea typeface="맑은 고딕"/>
              </a:rPr>
              <a:t> 선택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))</a:t>
            </a: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1400" kern="0" spc="-6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marL="342900" marR="0" lvl="0" indent="-342900" algn="l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+mj-ea"/>
              <a:buAutoNum type="circleNumDbPlain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파일을 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PC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로 다운로드 후 구글 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Colab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에 업로드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(.</a:t>
            </a:r>
            <a:r>
              <a:rPr lang="en-US" altLang="ko-KR" sz="1400" spc="-60" dirty="0" err="1">
                <a:solidFill>
                  <a:srgbClr val="000000"/>
                </a:solidFill>
                <a:latin typeface="맑은 고딕"/>
                <a:ea typeface="맑은 고딕"/>
              </a:rPr>
              <a:t>ttf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파일</a:t>
            </a:r>
            <a:r>
              <a: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endParaRPr lang="en-US" altLang="ko-KR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456EBAF-B525-C509-2050-FDEF8B19FD8E}"/>
              </a:ext>
            </a:extLst>
          </p:cNvPr>
          <p:cNvSpPr txBox="1"/>
          <p:nvPr/>
        </p:nvSpPr>
        <p:spPr>
          <a:xfrm>
            <a:off x="9390183" y="742315"/>
            <a:ext cx="2382716" cy="74565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6000" b="0" i="1" u="none" strike="noStrike" kern="1200" cap="none" spc="-60" baseline="0" dirty="0">
                <a:solidFill>
                  <a:srgbClr val="FF0000"/>
                </a:solidFill>
                <a:uFillTx/>
                <a:latin typeface="Consolas"/>
                <a:ea typeface="Malgun Gothic"/>
                <a:cs typeface="맑은 고딕"/>
              </a:rPr>
              <a:t>중요</a:t>
            </a:r>
            <a:endParaRPr lang="en-US" sz="6000" b="0" i="1" u="none" strike="noStrike" kern="1200" cap="none" spc="-60" baseline="0" dirty="0">
              <a:solidFill>
                <a:srgbClr val="FF0000"/>
              </a:solidFill>
              <a:uFillTx/>
              <a:latin typeface="Consolas"/>
              <a:ea typeface="Malgun Gothic"/>
              <a:cs typeface="맑은 고딕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E6BCFB-01BB-6447-DC58-9B7C605141D6}"/>
              </a:ext>
            </a:extLst>
          </p:cNvPr>
          <p:cNvGrpSpPr/>
          <p:nvPr/>
        </p:nvGrpSpPr>
        <p:grpSpPr>
          <a:xfrm>
            <a:off x="1802623" y="2812832"/>
            <a:ext cx="5856295" cy="2845681"/>
            <a:chOff x="1795948" y="3033089"/>
            <a:chExt cx="5856295" cy="284568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4F96B7C-25B6-B617-3D22-20E29196CDFB}"/>
                </a:ext>
              </a:extLst>
            </p:cNvPr>
            <p:cNvGrpSpPr/>
            <p:nvPr/>
          </p:nvGrpSpPr>
          <p:grpSpPr>
            <a:xfrm>
              <a:off x="1795948" y="3033089"/>
              <a:ext cx="2495724" cy="2026144"/>
              <a:chOff x="1755902" y="2926299"/>
              <a:chExt cx="2495724" cy="2026144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CF23D43-D37B-BDD6-F25C-40B909BC3D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0006" y="2926299"/>
                <a:ext cx="2421620" cy="197369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9" name="직사각형 30">
                <a:extLst>
                  <a:ext uri="{FF2B5EF4-FFF2-40B4-BE49-F238E27FC236}">
                    <a16:creationId xmlns:a16="http://schemas.microsoft.com/office/drawing/2014/main" id="{B86E1D00-8F8C-9E8A-ECDF-D02F98A478EA}"/>
                  </a:ext>
                </a:extLst>
              </p:cNvPr>
              <p:cNvSpPr/>
              <p:nvPr/>
            </p:nvSpPr>
            <p:spPr>
              <a:xfrm>
                <a:off x="1755902" y="4527754"/>
                <a:ext cx="453342" cy="424689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맑은 고딕"/>
                  <a:ea typeface="맑은 고딕" pitchFamily="50"/>
                </a:endParaRPr>
              </a:p>
            </p:txBody>
          </p:sp>
          <p:cxnSp>
            <p:nvCxnSpPr>
              <p:cNvPr id="10" name="연결선: 꺾임 31">
                <a:extLst>
                  <a:ext uri="{FF2B5EF4-FFF2-40B4-BE49-F238E27FC236}">
                    <a16:creationId xmlns:a16="http://schemas.microsoft.com/office/drawing/2014/main" id="{71D2BC68-7CF6-B831-3092-954332AA7ED6}"/>
                  </a:ext>
                </a:extLst>
              </p:cNvPr>
              <p:cNvCxnSpPr>
                <a:cxnSpLocks/>
                <a:stCxn id="9" idx="3"/>
                <a:endCxn id="11" idx="2"/>
              </p:cNvCxnSpPr>
              <p:nvPr/>
            </p:nvCxnSpPr>
            <p:spPr>
              <a:xfrm flipV="1">
                <a:off x="2209244" y="3944602"/>
                <a:ext cx="120401" cy="795497"/>
              </a:xfrm>
              <a:prstGeom prst="bentConnector2">
                <a:avLst/>
              </a:prstGeom>
              <a:noFill/>
              <a:ln w="28575" cap="flat">
                <a:solidFill>
                  <a:srgbClr val="FF0000">
                    <a:alpha val="70000"/>
                  </a:srgbClr>
                </a:solidFill>
                <a:prstDash val="solid"/>
                <a:miter/>
                <a:tailEnd type="arrow"/>
              </a:ln>
            </p:spPr>
          </p:cxnSp>
          <p:sp>
            <p:nvSpPr>
              <p:cNvPr id="11" name="직사각형 30">
                <a:extLst>
                  <a:ext uri="{FF2B5EF4-FFF2-40B4-BE49-F238E27FC236}">
                    <a16:creationId xmlns:a16="http://schemas.microsoft.com/office/drawing/2014/main" id="{665B308A-F87E-384F-E724-896C51666770}"/>
                  </a:ext>
                </a:extLst>
              </p:cNvPr>
              <p:cNvSpPr/>
              <p:nvPr/>
            </p:nvSpPr>
            <p:spPr>
              <a:xfrm>
                <a:off x="2149695" y="3626704"/>
                <a:ext cx="359899" cy="317898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맑은 고딕"/>
                  <a:ea typeface="맑은 고딕" pitchFamily="50"/>
                </a:endParaRPr>
              </a:p>
            </p:txBody>
          </p:sp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44C51B2-AA6B-2518-8170-CDF36E6F7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0053" y="5426923"/>
              <a:ext cx="2421620" cy="45184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23" name="연결선: 꺾임 31">
              <a:extLst>
                <a:ext uri="{FF2B5EF4-FFF2-40B4-BE49-F238E27FC236}">
                  <a16:creationId xmlns:a16="http://schemas.microsoft.com/office/drawing/2014/main" id="{38015F06-AEA1-20F7-8F32-2BCC67CF2466}"/>
                </a:ext>
              </a:extLst>
            </p:cNvPr>
            <p:cNvCxnSpPr>
              <a:cxnSpLocks/>
              <a:stCxn id="11" idx="3"/>
              <a:endCxn id="18" idx="0"/>
            </p:cNvCxnSpPr>
            <p:nvPr/>
          </p:nvCxnSpPr>
          <p:spPr>
            <a:xfrm>
              <a:off x="2549640" y="3892443"/>
              <a:ext cx="531223" cy="1534480"/>
            </a:xfrm>
            <a:prstGeom prst="bentConnector2">
              <a:avLst/>
            </a:prstGeom>
            <a:noFill/>
            <a:ln w="28575" cap="flat">
              <a:solidFill>
                <a:srgbClr val="FF0000">
                  <a:alpha val="70000"/>
                </a:srgbClr>
              </a:solidFill>
              <a:prstDash val="solid"/>
              <a:miter/>
              <a:tailEnd type="arrow"/>
            </a:ln>
          </p:spPr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65E102F-F21E-ADC7-F33A-37DFE2ABC956}"/>
                </a:ext>
              </a:extLst>
            </p:cNvPr>
            <p:cNvGrpSpPr/>
            <p:nvPr/>
          </p:nvGrpSpPr>
          <p:grpSpPr>
            <a:xfrm>
              <a:off x="5230623" y="3406404"/>
              <a:ext cx="2421620" cy="1600375"/>
              <a:chOff x="4796783" y="3779719"/>
              <a:chExt cx="2421620" cy="1600375"/>
            </a:xfrm>
          </p:grpSpPr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8F78B89A-2561-D418-98A2-8CA157D20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96783" y="3779719"/>
                <a:ext cx="2421620" cy="160037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33" name="직사각형 30">
                <a:extLst>
                  <a:ext uri="{FF2B5EF4-FFF2-40B4-BE49-F238E27FC236}">
                    <a16:creationId xmlns:a16="http://schemas.microsoft.com/office/drawing/2014/main" id="{D0A42CC0-13B7-F72C-7AF5-572B59D3FA32}"/>
                  </a:ext>
                </a:extLst>
              </p:cNvPr>
              <p:cNvSpPr/>
              <p:nvPr/>
            </p:nvSpPr>
            <p:spPr>
              <a:xfrm>
                <a:off x="5249747" y="4828016"/>
                <a:ext cx="1284541" cy="264138"/>
              </a:xfrm>
              <a:prstGeom prst="rect">
                <a:avLst/>
              </a:prstGeom>
              <a:noFill/>
              <a:ln w="28575" cap="flat">
                <a:solidFill>
                  <a:srgbClr val="FF0000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FFFFFF"/>
                  </a:solidFill>
                  <a:uFillTx/>
                  <a:latin typeface="맑은 고딕"/>
                  <a:ea typeface="맑은 고딕" pitchFamily="50"/>
                </a:endParaRPr>
              </a:p>
            </p:txBody>
          </p:sp>
        </p:grpSp>
        <p:cxnSp>
          <p:nvCxnSpPr>
            <p:cNvPr id="35" name="연결선: 꺾임 31">
              <a:extLst>
                <a:ext uri="{FF2B5EF4-FFF2-40B4-BE49-F238E27FC236}">
                  <a16:creationId xmlns:a16="http://schemas.microsoft.com/office/drawing/2014/main" id="{49864F0E-B4F8-B6DD-4496-722664BEF15C}"/>
                </a:ext>
              </a:extLst>
            </p:cNvPr>
            <p:cNvCxnSpPr>
              <a:cxnSpLocks/>
              <a:stCxn id="18" idx="3"/>
              <a:endCxn id="33" idx="2"/>
            </p:cNvCxnSpPr>
            <p:nvPr/>
          </p:nvCxnSpPr>
          <p:spPr>
            <a:xfrm flipV="1">
              <a:off x="4291673" y="4718839"/>
              <a:ext cx="2034185" cy="934008"/>
            </a:xfrm>
            <a:prstGeom prst="bentConnector2">
              <a:avLst/>
            </a:prstGeom>
            <a:noFill/>
            <a:ln w="28575" cap="flat">
              <a:solidFill>
                <a:srgbClr val="FF0000">
                  <a:alpha val="70000"/>
                </a:srgbClr>
              </a:solidFill>
              <a:prstDash val="solid"/>
              <a:miter/>
              <a:tailEnd type="arrow"/>
            </a:ln>
          </p:spPr>
        </p:cxnSp>
      </p:grpSp>
      <p:sp>
        <p:nvSpPr>
          <p:cNvPr id="39" name="TextBox 2">
            <a:extLst>
              <a:ext uri="{FF2B5EF4-FFF2-40B4-BE49-F238E27FC236}">
                <a16:creationId xmlns:a16="http://schemas.microsoft.com/office/drawing/2014/main" id="{29927F96-BEBB-2D57-5127-7CF0D78C2392}"/>
              </a:ext>
            </a:extLst>
          </p:cNvPr>
          <p:cNvSpPr txBox="1"/>
          <p:nvPr/>
        </p:nvSpPr>
        <p:spPr>
          <a:xfrm>
            <a:off x="1876726" y="5856922"/>
            <a:ext cx="2421621" cy="2492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R="0" lvl="0" algn="ctr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[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업로드 진행 중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]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sp>
        <p:nvSpPr>
          <p:cNvPr id="40" name="TextBox 2">
            <a:extLst>
              <a:ext uri="{FF2B5EF4-FFF2-40B4-BE49-F238E27FC236}">
                <a16:creationId xmlns:a16="http://schemas.microsoft.com/office/drawing/2014/main" id="{150D6DDC-F58D-7C72-D3A1-4B4C757E5C62}"/>
              </a:ext>
            </a:extLst>
          </p:cNvPr>
          <p:cNvSpPr txBox="1"/>
          <p:nvPr/>
        </p:nvSpPr>
        <p:spPr>
          <a:xfrm>
            <a:off x="5237297" y="5856922"/>
            <a:ext cx="2421621" cy="2492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R="0" lvl="0" algn="ctr" defTabSz="457200" rtl="0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[</a:t>
            </a:r>
            <a:r>
              <a:rPr lang="ko-KR" altLang="en-US" sz="1400" spc="-60" dirty="0">
                <a:solidFill>
                  <a:srgbClr val="000000"/>
                </a:solidFill>
                <a:latin typeface="맑은 고딕"/>
                <a:ea typeface="맑은 고딕"/>
              </a:rPr>
              <a:t>업로드 완료</a:t>
            </a:r>
            <a:r>
              <a:rPr lang="en-US" altLang="ko-KR" sz="1400" b="0" i="0" u="none" strike="noStrike" kern="1200" cap="none" spc="-60" baseline="0" dirty="0">
                <a:solidFill>
                  <a:srgbClr val="000000"/>
                </a:solidFill>
                <a:uFillTx/>
                <a:latin typeface="맑은 고딕"/>
                <a:ea typeface="맑은 고딕"/>
              </a:rPr>
              <a:t>]</a:t>
            </a:r>
            <a:endParaRPr lang="en-US" sz="1400" b="0" i="0" u="none" strike="noStrike" kern="1200" cap="none" spc="-60" baseline="0" dirty="0">
              <a:solidFill>
                <a:srgbClr val="000000"/>
              </a:solidFill>
              <a:uFillTx/>
              <a:latin typeface="맑은 고딕"/>
              <a:ea typeface="맑은 고딕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F7A9CBE-0615-BB62-950F-D6B552E7823E}"/>
              </a:ext>
            </a:extLst>
          </p:cNvPr>
          <p:cNvGrpSpPr/>
          <p:nvPr/>
        </p:nvGrpSpPr>
        <p:grpSpPr>
          <a:xfrm>
            <a:off x="8959764" y="2926298"/>
            <a:ext cx="2813135" cy="2196935"/>
            <a:chOff x="8959764" y="2926298"/>
            <a:chExt cx="2813135" cy="219693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7E9EA36-8A29-186C-0F62-4D011B149018}"/>
                </a:ext>
              </a:extLst>
            </p:cNvPr>
            <p:cNvSpPr txBox="1"/>
            <p:nvPr/>
          </p:nvSpPr>
          <p:spPr>
            <a:xfrm>
              <a:off x="8959764" y="2926298"/>
              <a:ext cx="2813135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  <a:t>※ </a:t>
              </a:r>
              <a:r>
                <a:rPr lang="en-US" altLang="ko-KR" sz="1400" spc="-60" dirty="0" err="1">
                  <a:solidFill>
                    <a:srgbClr val="000000"/>
                  </a:solidFill>
                  <a:latin typeface="맑은 고딕"/>
                  <a:ea typeface="맑은 고딕"/>
                </a:rPr>
                <a:t>Colab</a:t>
              </a:r>
              <a:r>
                <a:rPr lang="en-US" altLang="ko-KR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  <a:t>연결이 끊어지면</a:t>
              </a:r>
              <a:br>
                <a:rPr lang="en-US" altLang="ko-KR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</a:br>
              <a:r>
                <a:rPr lang="en-US" altLang="ko-KR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  <a:t>   </a:t>
              </a:r>
              <a:r>
                <a:rPr lang="ko-KR" altLang="en-US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  <a:t>파일 다시 업로드 해야 함</a:t>
              </a:r>
              <a:endPara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endPara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r>
                <a:rPr lang="en-US" altLang="ko-KR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  <a:t>   - </a:t>
              </a:r>
              <a:r>
                <a:rPr lang="ko-KR" altLang="en-US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  <a:t>연결 상태</a:t>
              </a:r>
              <a:endPara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endPara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endPara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endParaRPr lang="en-US" altLang="ko-KR" sz="1400" spc="-6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r>
                <a:rPr lang="en-US" altLang="ko-KR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  <a:t>   - </a:t>
              </a:r>
              <a:r>
                <a:rPr lang="ko-KR" altLang="en-US" sz="1400" spc="-60" dirty="0">
                  <a:solidFill>
                    <a:srgbClr val="000000"/>
                  </a:solidFill>
                  <a:latin typeface="맑은 고딕"/>
                  <a:ea typeface="맑은 고딕"/>
                </a:rPr>
                <a:t>연결 끊어진 상태</a:t>
              </a:r>
              <a:endParaRPr lang="ko-KR" altLang="en-US" sz="1400" dirty="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02589C0-C08A-34FB-989C-6A922BF5A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90183" y="3848387"/>
              <a:ext cx="1019317" cy="409632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80E9F90-D047-8E4D-9B8B-CD8B97CF3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66366" y="4742180"/>
              <a:ext cx="1066949" cy="381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893512"/>
      </p:ext>
    </p:extLst>
  </p:cSld>
  <p:clrMapOvr>
    <a:masterClrMapping/>
  </p:clrMapOvr>
</p:sld>
</file>

<file path=ppt/theme/theme1.xml><?xml version="1.0" encoding="utf-8"?>
<a:theme xmlns:a="http://schemas.openxmlformats.org/drawingml/2006/main" name="KT PPT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T Color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T서체 Medium"/>
        <a:ea typeface="KT서체 Medium"/>
        <a:cs typeface=""/>
      </a:majorFont>
      <a:minorFont>
        <a:latin typeface="KT서체 Light"/>
        <a:ea typeface="KT서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Office%20Theme</Template>
  <TotalTime>85093</TotalTime>
  <Words>4710</Words>
  <Application>Microsoft Office PowerPoint</Application>
  <PresentationFormat>와이드스크린</PresentationFormat>
  <Paragraphs>658</Paragraphs>
  <Slides>34</Slides>
  <Notes>32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Söhne</vt:lpstr>
      <vt:lpstr>맑은 고딕</vt:lpstr>
      <vt:lpstr>페이퍼로지 5 Medium</vt:lpstr>
      <vt:lpstr>페이퍼로지 8 ExtraBold</vt:lpstr>
      <vt:lpstr>Arial</vt:lpstr>
      <vt:lpstr>Consolas</vt:lpstr>
      <vt:lpstr>Courier New</vt:lpstr>
      <vt:lpstr>Open Sans ExtraBold</vt:lpstr>
      <vt:lpstr>Roboto</vt:lpstr>
      <vt:lpstr>Wingdings</vt:lpstr>
      <vt:lpstr>KT PPT</vt:lpstr>
      <vt:lpstr>KT Color</vt:lpstr>
      <vt:lpstr>미스터 피피티 02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지은</dc:creator>
  <cp:lastModifiedBy>오인택</cp:lastModifiedBy>
  <cp:revision>2850</cp:revision>
  <cp:lastPrinted>2019-01-16T05:26:28Z</cp:lastPrinted>
  <dcterms:created xsi:type="dcterms:W3CDTF">2017-10-30T05:26:05Z</dcterms:created>
  <dcterms:modified xsi:type="dcterms:W3CDTF">2025-03-25T11:07:16Z</dcterms:modified>
</cp:coreProperties>
</file>